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35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74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0595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17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29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44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05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003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4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605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739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705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23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21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20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C4576-F67C-49C7-8EA9-711CF1ADC2F8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6402300-CF44-453D-9990-CDD57946C1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94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9150" y="2017713"/>
            <a:ext cx="9144000" cy="2387600"/>
          </a:xfrm>
        </p:spPr>
        <p:txBody>
          <a:bodyPr>
            <a:normAutofit/>
          </a:bodyPr>
          <a:lstStyle/>
          <a:p>
            <a:r>
              <a:rPr lang="ru-RU" sz="6000" b="1" dirty="0"/>
              <a:t>Тема и основная мысль </a:t>
            </a:r>
            <a:r>
              <a:rPr lang="ru-RU" sz="6000" b="1" dirty="0" smtClean="0"/>
              <a:t>текста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37015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43" y="1372434"/>
            <a:ext cx="3607857" cy="27068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767" y="171642"/>
            <a:ext cx="11199283" cy="1320800"/>
          </a:xfrm>
        </p:spPr>
        <p:txBody>
          <a:bodyPr>
            <a:normAutofit/>
          </a:bodyPr>
          <a:lstStyle/>
          <a:p>
            <a:r>
              <a:rPr lang="ru-RU" b="1" dirty="0"/>
              <a:t>Задание 5</a:t>
            </a:r>
            <a:r>
              <a:rPr lang="ru-RU" dirty="0"/>
              <a:t>. Объясните смысл этого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стихотворения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0767" y="1172429"/>
            <a:ext cx="8596668" cy="3916361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Добрый </a:t>
            </a:r>
            <a:r>
              <a:rPr lang="ru-RU" sz="2400" dirty="0">
                <a:solidFill>
                  <a:schemeClr val="tx1"/>
                </a:solidFill>
              </a:rPr>
              <a:t>человек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Столяр гулял в густом лесу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Среди больших стволов,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И, улыбнувшись, он сказал: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— Как много тут столов.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tx1"/>
                </a:solidFill>
              </a:rPr>
              <a:t>Охотник зайцев настрелял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Пять штук за шесть минут,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И, улыбнувшись, он сказал:</a:t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>— Как много зайцев тут.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Шел утром добрый человек.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Стряхнув с ветвей росу,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Он улыбнулся и сказал: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— Как хорошо в лесу!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(Р. </a:t>
            </a:r>
            <a:r>
              <a:rPr lang="ru-RU" sz="2400" dirty="0" err="1" smtClean="0">
                <a:solidFill>
                  <a:schemeClr val="tx1"/>
                </a:solidFill>
              </a:rPr>
              <a:t>Сеф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 </a:t>
            </a:r>
            <a:endParaRPr lang="ru-RU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135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6" y="2350067"/>
            <a:ext cx="3621509" cy="45079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1525" y="10922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–  Что было главным в характере Гурьянова?</a:t>
            </a:r>
          </a:p>
          <a:p>
            <a:pPr marL="0" indent="0">
              <a:buNone/>
            </a:pPr>
            <a:r>
              <a:rPr lang="ru-RU" sz="2400" dirty="0" smtClean="0"/>
              <a:t>– Главным</a:t>
            </a:r>
            <a:r>
              <a:rPr lang="ru-RU" sz="2400" dirty="0"/>
              <a:t>? – мой собеседник задумался…- Главным было умение видеть главное. Представьте себе: идет обсуждение. Десяток выступающих, десятки соображений, советов, протестов и просто словес. Ведь каждый смотрит со своей колокольни, о своем отделе печется. Иной раз о важном говорят между прочим, о пустом – многословно. И так тянет вступить в спор по пустякам. Гурьянов никогда не разменивался на мелочи. В самый центр бил…</a:t>
            </a:r>
          </a:p>
          <a:p>
            <a:pPr marL="0" indent="0">
              <a:buNone/>
            </a:pPr>
            <a:r>
              <a:rPr lang="ru-RU" sz="2400" dirty="0"/>
              <a:t>                                                                                    </a:t>
            </a:r>
            <a:r>
              <a:rPr lang="ru-RU" sz="2400" dirty="0" smtClean="0"/>
              <a:t> </a:t>
            </a:r>
          </a:p>
          <a:p>
            <a:pPr marL="0" indent="0" algn="r">
              <a:buNone/>
            </a:pPr>
            <a:r>
              <a:rPr lang="ru-RU" sz="2400" dirty="0" smtClean="0"/>
              <a:t>Георгий </a:t>
            </a:r>
            <a:r>
              <a:rPr lang="ru-RU" sz="2400" dirty="0"/>
              <a:t>Гуревич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571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4243"/>
            <a:ext cx="6200775" cy="412375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4850" y="19685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Само слово текст (латинского происхождения) означает плетение, связь, соединение. Родственное ему слово – текстиль. Не случайно, когда человек плохо владеет речью, о нем говорят: не умеет связать двух слов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33899" y="1135844"/>
            <a:ext cx="5530676" cy="48307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/>
              <a:t>Докучные сказки</a:t>
            </a:r>
          </a:p>
          <a:p>
            <a:pPr marL="0" indent="0" algn="ctr">
              <a:buNone/>
            </a:pP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Жил-был царь, у </a:t>
            </a:r>
          </a:p>
          <a:p>
            <a:pPr marL="0" indent="0" algn="ctr">
              <a:buNone/>
            </a:pPr>
            <a:r>
              <a:rPr lang="ru-RU" sz="2400" dirty="0" smtClean="0"/>
              <a:t>царя был двор,</a:t>
            </a:r>
          </a:p>
          <a:p>
            <a:pPr marL="0" indent="0" algn="ctr">
              <a:buNone/>
            </a:pPr>
            <a:r>
              <a:rPr lang="ru-RU" sz="2400" dirty="0" smtClean="0"/>
              <a:t>на дворе был кол,</a:t>
            </a:r>
          </a:p>
          <a:p>
            <a:pPr marL="0" indent="0" algn="ctr">
              <a:buNone/>
            </a:pPr>
            <a:r>
              <a:rPr lang="ru-RU" sz="2400" dirty="0" smtClean="0"/>
              <a:t>на колу мочало: не </a:t>
            </a:r>
          </a:p>
          <a:p>
            <a:pPr marL="0" indent="0" algn="ctr">
              <a:buNone/>
            </a:pPr>
            <a:r>
              <a:rPr lang="ru-RU" sz="2400" dirty="0" smtClean="0"/>
              <a:t>сказать ли все с </a:t>
            </a:r>
          </a:p>
          <a:p>
            <a:pPr marL="0" indent="0" algn="ctr">
              <a:buNone/>
            </a:pPr>
            <a:r>
              <a:rPr lang="ru-RU" sz="2400" dirty="0" smtClean="0"/>
              <a:t>начала?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78" y="602457"/>
            <a:ext cx="4880721" cy="58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8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6" y="473029"/>
            <a:ext cx="4095750" cy="589597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6956" y="473029"/>
            <a:ext cx="4513541" cy="5526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Понимание текста возможно только тогда, когда мы осознаем и четко выражаем словами, одним или двумя предложениями, главную мысль текста. Выразить словами мысль – довольно трудная задача. Недаром существует понятие «муки слова», потому что выражение мысли в словах не всегда соответствует самой мысли. Отсюда и знаменитое </a:t>
            </a:r>
            <a:r>
              <a:rPr lang="ru-RU" sz="2400" dirty="0" err="1" smtClean="0"/>
              <a:t>тютчевское</a:t>
            </a:r>
            <a:r>
              <a:rPr lang="ru-RU" sz="2400" dirty="0" smtClean="0"/>
              <a:t>: «Мысль изреченная есть ложь».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63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68" y="1585130"/>
            <a:ext cx="7366682" cy="49120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6100" y="264330"/>
            <a:ext cx="8596668" cy="1320800"/>
          </a:xfrm>
        </p:spPr>
        <p:txBody>
          <a:bodyPr>
            <a:normAutofit/>
          </a:bodyPr>
          <a:lstStyle/>
          <a:p>
            <a:r>
              <a:rPr lang="ru-RU" b="1" dirty="0"/>
              <a:t>Задание 1.</a:t>
            </a:r>
            <a:r>
              <a:rPr lang="ru-RU" dirty="0"/>
              <a:t> Найдите в тексте строчки, выражающие главную мысль.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6100" y="1711739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bg1"/>
                </a:solidFill>
              </a:rPr>
              <a:t>Старик моряк говорил о море.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– Море бывает щедрым, – сказал он.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– Бывает </a:t>
            </a:r>
            <a:r>
              <a:rPr lang="ru-RU" sz="2800" dirty="0" smtClean="0">
                <a:solidFill>
                  <a:schemeClr val="bg1"/>
                </a:solidFill>
              </a:rPr>
              <a:t>жестокосердным, </a:t>
            </a:r>
            <a:r>
              <a:rPr lang="ru-RU" sz="2800" dirty="0">
                <a:solidFill>
                  <a:schemeClr val="bg1"/>
                </a:solidFill>
              </a:rPr>
              <a:t>– сказал он.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– Море бывает разным, – сказал он.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– Чистым бывает и грязным, – сказал он.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– Таинственным и раскрытым,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Могучим, ворчливым, сердитым…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Море – как человек!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bg1"/>
                </a:solidFill>
              </a:rPr>
              <a:t>(Расул </a:t>
            </a:r>
            <a:r>
              <a:rPr lang="ru-RU" sz="2800" i="1" dirty="0" err="1">
                <a:solidFill>
                  <a:schemeClr val="bg1"/>
                </a:solidFill>
              </a:rPr>
              <a:t>Рза</a:t>
            </a:r>
            <a:r>
              <a:rPr lang="ru-RU" sz="2800" i="1" dirty="0">
                <a:solidFill>
                  <a:schemeClr val="bg1"/>
                </a:solidFill>
              </a:rPr>
              <a:t>) </a:t>
            </a: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5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48" y="1732930"/>
            <a:ext cx="6832488" cy="4270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148" y="48191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Задание 2.</a:t>
            </a:r>
            <a:r>
              <a:rPr lang="ru-RU" dirty="0" smtClean="0"/>
              <a:t> Найдите в тексте слова, выражающие главную мысль, и объясните их значение.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9636" y="172968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</a:rPr>
              <a:t>Закатилось </a:t>
            </a:r>
            <a:r>
              <a:rPr lang="ru-RU" sz="2600" dirty="0">
                <a:solidFill>
                  <a:schemeClr val="tx1"/>
                </a:solidFill>
              </a:rPr>
              <a:t>солнце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За лесок,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Стал лесок,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И темен,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И высок.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Кто-то притаился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За сосной.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Что-то прошуршало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За спиной, 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Загорелись в елках огоньки...</a:t>
            </a:r>
            <a:br>
              <a:rPr lang="ru-RU" sz="2600" dirty="0">
                <a:solidFill>
                  <a:schemeClr val="tx1"/>
                </a:solidFill>
              </a:rPr>
            </a:br>
            <a:r>
              <a:rPr lang="ru-RU" sz="2600" dirty="0">
                <a:solidFill>
                  <a:schemeClr val="tx1"/>
                </a:solidFill>
              </a:rPr>
              <a:t>Ой! - глаза у страха велики.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</a:rPr>
              <a:t>(В. </a:t>
            </a:r>
            <a:r>
              <a:rPr lang="ru-RU" sz="2600" dirty="0" err="1">
                <a:solidFill>
                  <a:schemeClr val="tx1"/>
                </a:solidFill>
              </a:rPr>
              <a:t>Левановский</a:t>
            </a:r>
            <a:r>
              <a:rPr lang="ru-RU" sz="2600" dirty="0">
                <a:solidFill>
                  <a:schemeClr val="tx1"/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32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9" y="1797050"/>
            <a:ext cx="5821160" cy="38807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Задание 3</a:t>
            </a:r>
            <a:r>
              <a:rPr lang="ru-RU" dirty="0"/>
              <a:t>. Объясните своими словами главную мысль текста.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5659" y="1797050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Яблоко</a:t>
            </a:r>
          </a:p>
          <a:p>
            <a:pPr marL="0" indent="0">
              <a:buNone/>
            </a:pPr>
            <a:r>
              <a:rPr lang="ru-RU" sz="2400" dirty="0"/>
              <a:t>С возу яблоко упало</a:t>
            </a:r>
            <a:br>
              <a:rPr lang="ru-RU" sz="2400" dirty="0"/>
            </a:br>
            <a:r>
              <a:rPr lang="ru-RU" sz="2400" dirty="0"/>
              <a:t>И, как водится, пропало,</a:t>
            </a:r>
            <a:br>
              <a:rPr lang="ru-RU" sz="2400" dirty="0"/>
            </a:br>
            <a:r>
              <a:rPr lang="ru-RU" sz="2400" dirty="0"/>
              <a:t>Потому что не попало,</a:t>
            </a:r>
            <a:br>
              <a:rPr lang="ru-RU" sz="2400" dirty="0"/>
            </a:br>
            <a:r>
              <a:rPr lang="ru-RU" sz="2400" dirty="0"/>
              <a:t>Ни в повидло, ни в компот.</a:t>
            </a:r>
            <a:br>
              <a:rPr lang="ru-RU" sz="2400" dirty="0"/>
            </a:br>
            <a:r>
              <a:rPr lang="ru-RU" sz="2400" dirty="0"/>
              <a:t>Хорошо, что не попало,</a:t>
            </a:r>
            <a:br>
              <a:rPr lang="ru-RU" sz="2400" dirty="0"/>
            </a:br>
            <a:r>
              <a:rPr lang="ru-RU" sz="2400" dirty="0"/>
              <a:t>Превосходно, что пропало,</a:t>
            </a:r>
            <a:br>
              <a:rPr lang="ru-RU" sz="2400" dirty="0"/>
            </a:br>
            <a:r>
              <a:rPr lang="ru-RU" sz="2400" dirty="0"/>
              <a:t>расчудесно, что упало,</a:t>
            </a:r>
            <a:br>
              <a:rPr lang="ru-RU" sz="2400" dirty="0"/>
            </a:br>
            <a:r>
              <a:rPr lang="ru-RU" sz="2400" dirty="0"/>
              <a:t>Видишь – яблоня растет!</a:t>
            </a:r>
          </a:p>
          <a:p>
            <a:pPr marL="0" indent="0">
              <a:buNone/>
            </a:pPr>
            <a:r>
              <a:rPr lang="ru-RU" sz="2400" i="1" dirty="0"/>
              <a:t>(</a:t>
            </a:r>
            <a:r>
              <a:rPr lang="ru-RU" sz="2400" i="1" dirty="0" err="1"/>
              <a:t>В.Левановский</a:t>
            </a:r>
            <a:r>
              <a:rPr lang="ru-RU" sz="2400" i="1" dirty="0"/>
              <a:t>)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2522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575" y="3752850"/>
            <a:ext cx="3514725" cy="35147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3034" y="409575"/>
            <a:ext cx="9704916" cy="1320800"/>
          </a:xfrm>
        </p:spPr>
        <p:txBody>
          <a:bodyPr>
            <a:normAutofit/>
          </a:bodyPr>
          <a:lstStyle/>
          <a:p>
            <a:r>
              <a:rPr lang="ru-RU" b="1" dirty="0"/>
              <a:t>Задание 4.</a:t>
            </a:r>
            <a:r>
              <a:rPr lang="ru-RU" dirty="0"/>
              <a:t> Объясните смысл этой басни.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034" y="1069975"/>
            <a:ext cx="8596668" cy="44783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Водопад и </a:t>
            </a:r>
            <a:r>
              <a:rPr lang="ru-RU" sz="2400" dirty="0" smtClean="0"/>
              <a:t>Ручей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Кипящий Водопад, </a:t>
            </a:r>
            <a:r>
              <a:rPr lang="ru-RU" sz="2400" dirty="0" err="1"/>
              <a:t>свергаяся</a:t>
            </a:r>
            <a:r>
              <a:rPr lang="ru-RU" sz="2400" dirty="0"/>
              <a:t> со скал,</a:t>
            </a:r>
          </a:p>
          <a:p>
            <a:pPr marL="0" indent="0">
              <a:buNone/>
            </a:pPr>
            <a:r>
              <a:rPr lang="ru-RU" sz="2400" dirty="0"/>
              <a:t>Целебному ключу с надменностью сказал</a:t>
            </a:r>
          </a:p>
          <a:p>
            <a:pPr marL="0" indent="0">
              <a:buNone/>
            </a:pPr>
            <a:r>
              <a:rPr lang="ru-RU" sz="2400" dirty="0"/>
              <a:t>(Который под горой едва лишь был приметен,</a:t>
            </a:r>
          </a:p>
          <a:p>
            <a:pPr marL="0" indent="0">
              <a:buNone/>
            </a:pPr>
            <a:r>
              <a:rPr lang="ru-RU" sz="2400" dirty="0"/>
              <a:t>Но силой славился лечебною своей):</a:t>
            </a:r>
          </a:p>
          <a:p>
            <a:pPr marL="0" indent="0">
              <a:buNone/>
            </a:pPr>
            <a:r>
              <a:rPr lang="ru-RU" sz="2400" dirty="0"/>
              <a:t>"Не странно ль это? Ты так мал, водой так беден,</a:t>
            </a:r>
          </a:p>
          <a:p>
            <a:pPr marL="0" indent="0">
              <a:buNone/>
            </a:pPr>
            <a:r>
              <a:rPr lang="ru-RU" sz="2400" dirty="0"/>
              <a:t>А у тебя всегда премножество гостей?</a:t>
            </a:r>
          </a:p>
          <a:p>
            <a:pPr marL="0" indent="0">
              <a:buNone/>
            </a:pPr>
            <a:r>
              <a:rPr lang="ru-RU" sz="2400" dirty="0"/>
              <a:t>Не мудрено, коль мне приходит кто дивиться;</a:t>
            </a:r>
          </a:p>
          <a:p>
            <a:pPr marL="0" indent="0">
              <a:buNone/>
            </a:pPr>
            <a:r>
              <a:rPr lang="ru-RU" sz="2400" dirty="0"/>
              <a:t>К тебе зачем идут?"- "Лечиться",-</a:t>
            </a:r>
          </a:p>
          <a:p>
            <a:pPr marL="0" indent="0">
              <a:buNone/>
            </a:pPr>
            <a:r>
              <a:rPr lang="ru-RU" sz="2400" dirty="0"/>
              <a:t>Смиренно </a:t>
            </a:r>
            <a:r>
              <a:rPr lang="ru-RU" sz="2400" dirty="0" err="1"/>
              <a:t>прожурчал</a:t>
            </a:r>
            <a:r>
              <a:rPr lang="ru-RU" sz="2400" dirty="0"/>
              <a:t> Ручей.</a:t>
            </a:r>
          </a:p>
          <a:p>
            <a:pPr marL="0" indent="0">
              <a:buNone/>
            </a:pPr>
            <a:r>
              <a:rPr lang="ru-RU" sz="2400" dirty="0"/>
              <a:t>(И.А. Крылов)</a:t>
            </a:r>
          </a:p>
          <a:p>
            <a:pPr marL="0" indent="0">
              <a:buNone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0586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</TotalTime>
  <Words>371</Words>
  <Application>Microsoft Office PowerPoint</Application>
  <PresentationFormat>Широкоэкранный</PresentationFormat>
  <Paragraphs>50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Аспект</vt:lpstr>
      <vt:lpstr>Тема и основная мысль текста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1. Найдите в тексте строчки, выражающие главную мысль.</vt:lpstr>
      <vt:lpstr>Задание 2. Найдите в тексте слова, выражающие главную мысль, и объясните их значение. </vt:lpstr>
      <vt:lpstr>Задание 3. Объясните своими словами главную мысль текста. </vt:lpstr>
      <vt:lpstr>Задание 4. Объясните смысл этой басни.</vt:lpstr>
      <vt:lpstr>Задание 5. Объясните смысл этого  стихотворения.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и основная мысль текста</dc:title>
  <dc:creator>Надежда</dc:creator>
  <cp:lastModifiedBy>Надежда</cp:lastModifiedBy>
  <cp:revision>10</cp:revision>
  <dcterms:created xsi:type="dcterms:W3CDTF">2019-05-30T19:02:42Z</dcterms:created>
  <dcterms:modified xsi:type="dcterms:W3CDTF">2019-05-30T20:17:49Z</dcterms:modified>
</cp:coreProperties>
</file>