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65" r:id="rId3"/>
    <p:sldId id="267" r:id="rId4"/>
    <p:sldId id="270" r:id="rId5"/>
    <p:sldId id="284" r:id="rId6"/>
    <p:sldId id="273" r:id="rId7"/>
    <p:sldId id="272" r:id="rId8"/>
    <p:sldId id="271" r:id="rId9"/>
    <p:sldId id="269" r:id="rId10"/>
    <p:sldId id="280" r:id="rId11"/>
    <p:sldId id="268" r:id="rId12"/>
    <p:sldId id="279" r:id="rId13"/>
    <p:sldId id="278" r:id="rId14"/>
    <p:sldId id="283" r:id="rId15"/>
    <p:sldId id="256" r:id="rId16"/>
    <p:sldId id="26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10"/>
    <a:srgbClr val="C50B37"/>
    <a:srgbClr val="FB0D1E"/>
    <a:srgbClr val="777777"/>
    <a:srgbClr val="0066CC"/>
    <a:srgbClr val="008000"/>
    <a:srgbClr val="B83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6AEB-5EDF-49C3-9E82-81D4C7BA48C3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1F55-390C-496B-B45A-77C999FEE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0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326C-435F-4D52-A5C0-FACEA24E0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91A4E-75CA-47C4-B968-798B0108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9A622-FF54-4A3A-9638-9B43231A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93058-79EA-4C7C-A4F8-80BE1A22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E4762-B848-4C99-B05C-4214747E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65C8E-4F21-4A8A-9BF7-7BF65A84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9D1CD-DBAC-45EA-9C4B-3BE9EEF14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8C46-1DB2-4448-B2BC-81E6EA38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9017F-62FE-4409-A290-82784DE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CE718-2FAD-4B43-B9B2-08DDB69B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B6F65-F7B0-4C14-B5EC-4941580E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5AC1B3-B05F-4245-8022-16F79785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7FA50-CDC6-4945-9E4A-E6223272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0CA52-9EB5-4C8D-98F6-7E31FAC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D7ED-B860-4DDB-8469-04E11C6C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8230C-4B74-4FF5-A9DD-FC3D16D3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547C9-AE40-464F-A9D6-E0FE458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49641-4B1E-45CB-8058-1A25A16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22F38-D05E-42A9-BFF0-55F8188F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9F1F0-3CD6-4E4C-8392-0C0A17D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032C-C488-4735-8A8A-842CFF9B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E40C4-CE0E-449A-B7BB-88CAABA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AE095-3513-4D5B-8255-1CC73D71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0A485-AF94-4927-9015-9C9131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07DD6-E06B-4A59-855C-84DF45B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797E-ED72-403D-8184-635B121E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DFC32-2D5A-4F61-A52C-B57D4B8E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72B73-9924-4B03-8A62-F5B92957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DAA38-6654-4239-A0E9-BC2A016F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D4C44-F228-48FB-BBF2-5AD641F0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80D56-87AA-4AF0-A403-A997F41E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E08D-3417-4738-B6FC-9C3D15B7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F0DF-16C1-4F5E-8C0A-DE2D8E40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D0C8D-028B-4E17-9E64-E96C9B95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B59E90-729A-4ADA-A95D-A28626D6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A087D1-3CF6-45D5-A2D7-13DC32E2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F447A-5430-4A62-BB15-6CB8DD5A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F2438-7FCE-445F-8E8B-3EF2A3A8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FF4216-75D3-4BE4-8F39-A06BB6FE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EDD1E-9B00-4739-9E7E-8E6591D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3B30E1-30E9-4B2E-878A-9142B53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EA161-C1F7-4912-8FA3-AEBF99C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330DB-D568-4DC1-A4C7-18FF6287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272AF-D410-4971-9604-1E96AAC0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1C9F0-A375-469D-BF7F-B510100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76C63-39AB-4059-AC8C-DECC2F92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1680-1A72-4948-A293-C861E8B5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D9B97-B0C5-4836-AED6-E20C1E52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74FF8-E025-4960-B14E-30742A8D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21036-3A9A-4F2C-BC5C-CEA92C0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293E4-CF92-4D1C-B41A-03A3BBB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03903-ACF5-431D-B21C-76C74BD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2147-D57E-4053-940E-15771B0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DB8DAA-7491-40EC-B5CF-DF2DE68B8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93483-606F-4DB7-9478-F38CF5C9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1C342-E1F1-47EA-BF44-8DAB8E8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47555-E670-4EB6-BA24-EAA433B9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CEFF7-FE07-4D29-8597-304BA61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63A1-B61A-4746-A483-875BA765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6AEB3-1268-4994-A676-5E99BDA1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95266-6446-45C8-AA31-455BD7B2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F4FA-E91D-4BF3-8021-00A5522FB162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FC7F6-3257-4C43-B3EC-D43915B8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31ED8-3306-4B52-BA8A-2464EE0D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6JbsjdK81Wde0pVHlT7-ptE7VvmYLru/vie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D02E03C-445E-6A34-1CDD-6C7EAFB0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5" y="729069"/>
            <a:ext cx="11053431" cy="58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FA774-DF53-F7C8-942F-3F8DBF13DC4F}"/>
              </a:ext>
            </a:extLst>
          </p:cNvPr>
          <p:cNvSpPr txBox="1"/>
          <p:nvPr/>
        </p:nvSpPr>
        <p:spPr>
          <a:xfrm>
            <a:off x="1199626" y="1107347"/>
            <a:ext cx="1030121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  </a:t>
            </a:r>
            <a:r>
              <a:rPr lang="ru-RU" sz="2800" dirty="0" err="1">
                <a:solidFill>
                  <a:srgbClr val="FFFF00"/>
                </a:solidFill>
              </a:rPr>
              <a:t>Соединясь</a:t>
            </a:r>
            <a:r>
              <a:rPr lang="ru-RU" sz="2800" dirty="0">
                <a:solidFill>
                  <a:srgbClr val="FFFF00"/>
                </a:solidFill>
              </a:rPr>
              <a:t> в живой узор,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  Бежит по морю рябь от ветра,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  </a:t>
            </a:r>
            <a:r>
              <a:rPr lang="ru-RU" sz="2800" dirty="0" err="1">
                <a:solidFill>
                  <a:srgbClr val="FFFF00"/>
                </a:solidFill>
              </a:rPr>
              <a:t>Колейдоскопом</a:t>
            </a:r>
            <a:r>
              <a:rPr lang="ru-RU" sz="2800" dirty="0">
                <a:solidFill>
                  <a:srgbClr val="FFFF00"/>
                </a:solidFill>
              </a:rPr>
              <a:t> брызг и света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  Сверкает моря горизонт….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         (</a:t>
            </a:r>
            <a:r>
              <a:rPr lang="ru-RU" sz="2800" dirty="0" err="1">
                <a:solidFill>
                  <a:srgbClr val="FFFF00"/>
                </a:solidFill>
              </a:rPr>
              <a:t>Н.Рубцов</a:t>
            </a:r>
            <a:r>
              <a:rPr lang="ru-RU" sz="2800" dirty="0">
                <a:solidFill>
                  <a:srgbClr val="FFFF00"/>
                </a:solidFill>
              </a:rPr>
              <a:t> «Утро на море»)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                                 «Мыльный пузырь ,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пожалуй,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                                    самое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изысканное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                                    чудо природы»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                                                                 (Марк Твен)</a:t>
            </a:r>
          </a:p>
        </p:txBody>
      </p:sp>
    </p:spTree>
    <p:extLst>
      <p:ext uri="{BB962C8B-B14F-4D97-AF65-F5344CB8AC3E}">
        <p14:creationId xmlns:p14="http://schemas.microsoft.com/office/powerpoint/2010/main" val="31577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F7035-A52A-9852-5291-915B1360CF54}"/>
              </a:ext>
            </a:extLst>
          </p:cNvPr>
          <p:cNvSpPr txBox="1"/>
          <p:nvPr/>
        </p:nvSpPr>
        <p:spPr>
          <a:xfrm>
            <a:off x="2257192" y="745790"/>
            <a:ext cx="9373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Проверка качества обработки поверхностей</a:t>
            </a:r>
          </a:p>
          <a:p>
            <a:r>
              <a:rPr lang="ru-RU" sz="2400" dirty="0">
                <a:solidFill>
                  <a:srgbClr val="B83208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с точностью да 1/10 длины волны, </a:t>
            </a:r>
            <a:r>
              <a:rPr lang="ru-RU" sz="2400" dirty="0" err="1">
                <a:solidFill>
                  <a:srgbClr val="B83208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т.е</a:t>
            </a:r>
            <a:r>
              <a:rPr lang="ru-RU" sz="2400" dirty="0">
                <a:solidFill>
                  <a:srgbClr val="B83208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до 10 мкм. !!! </a:t>
            </a:r>
            <a:endParaRPr lang="ru-RU" sz="2400" dirty="0">
              <a:solidFill>
                <a:srgbClr val="B83208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05F6B5-105D-7739-BBCC-56515FE1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" y="1782724"/>
            <a:ext cx="7772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3A819-1A21-E0FD-C4DF-B4E7427D082B}"/>
              </a:ext>
            </a:extLst>
          </p:cNvPr>
          <p:cNvSpPr txBox="1"/>
          <p:nvPr/>
        </p:nvSpPr>
        <p:spPr>
          <a:xfrm>
            <a:off x="8641238" y="2096429"/>
            <a:ext cx="3413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- эталон</a:t>
            </a:r>
          </a:p>
          <a:p>
            <a:pPr algn="ctr"/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– образец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B0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 в интерференционной картине</a:t>
            </a:r>
          </a:p>
        </p:txBody>
      </p:sp>
    </p:spTree>
    <p:extLst>
      <p:ext uri="{BB962C8B-B14F-4D97-AF65-F5344CB8AC3E}">
        <p14:creationId xmlns:p14="http://schemas.microsoft.com/office/powerpoint/2010/main" val="347528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2" name="Объект 3">
            <a:extLst>
              <a:ext uri="{FF2B5EF4-FFF2-40B4-BE49-F238E27FC236}">
                <a16:creationId xmlns:a16="http://schemas.microsoft.com/office/drawing/2014/main" id="{1BCE1914-9374-ADCA-9DA7-A0BC0EBA0D6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6042" y="963452"/>
            <a:ext cx="73533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EE8B4-B53C-8B1A-2929-209DDD524D03}"/>
              </a:ext>
            </a:extLst>
          </p:cNvPr>
          <p:cNvSpPr txBox="1"/>
          <p:nvPr/>
        </p:nvSpPr>
        <p:spPr>
          <a:xfrm>
            <a:off x="3872261" y="378677"/>
            <a:ext cx="6161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Просветление оптики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j-energy.ru/wa-data/public/photos/18/00/18/18.970.JPG">
            <a:extLst>
              <a:ext uri="{FF2B5EF4-FFF2-40B4-BE49-F238E27FC236}">
                <a16:creationId xmlns:a16="http://schemas.microsoft.com/office/drawing/2014/main" id="{2B938F36-5EE7-2350-557B-ED3A46B8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" y="2575932"/>
            <a:ext cx="2914615" cy="31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1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pic>
        <p:nvPicPr>
          <p:cNvPr id="2" name="Объект 3">
            <a:extLst>
              <a:ext uri="{FF2B5EF4-FFF2-40B4-BE49-F238E27FC236}">
                <a16:creationId xmlns:a16="http://schemas.microsoft.com/office/drawing/2014/main" id="{25630422-F5D5-E78F-D334-655640287E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627" y="1286341"/>
            <a:ext cx="3981450" cy="499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997FF-48BE-0845-93BB-894AD1F42666}"/>
              </a:ext>
            </a:extLst>
          </p:cNvPr>
          <p:cNvSpPr txBox="1"/>
          <p:nvPr/>
        </p:nvSpPr>
        <p:spPr>
          <a:xfrm>
            <a:off x="3381607" y="436911"/>
            <a:ext cx="6161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Толщина пленки покрытия</a:t>
            </a:r>
            <a:endParaRPr lang="ru-RU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D0FB4EB-8BC4-2A58-674F-7D9DDBAEFDD4}"/>
                  </a:ext>
                </a:extLst>
              </p:cNvPr>
              <p:cNvSpPr/>
              <p:nvPr/>
            </p:nvSpPr>
            <p:spPr>
              <a:xfrm>
                <a:off x="6850101" y="2292177"/>
                <a:ext cx="4333875" cy="180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ru-RU" sz="5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ru-RU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ru-RU" sz="5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5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5400" b="1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D0FB4EB-8BC4-2A58-674F-7D9DDBAEF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01" y="2292177"/>
                <a:ext cx="4333875" cy="18087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0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-1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CE712-FA28-700C-36D4-3E5D204353F8}"/>
              </a:ext>
            </a:extLst>
          </p:cNvPr>
          <p:cNvSpPr txBox="1"/>
          <p:nvPr/>
        </p:nvSpPr>
        <p:spPr>
          <a:xfrm>
            <a:off x="652839" y="1052535"/>
            <a:ext cx="481940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u="sng" dirty="0">
                <a:solidFill>
                  <a:srgbClr val="002060"/>
                </a:solidFill>
              </a:rPr>
              <a:t>Задача 1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Допустим, заказчику необходимо, чтобы оптический прибор пропускал в большей степени  волны красного света. Покрытие линз будет выполнено из кремния. Длина волны красного света равна примерно 656 нм, а показатель преломления пленки равен 4.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FF0000"/>
                </a:solidFill>
              </a:rPr>
              <a:t>Какая толщина плёнки должна быть нанесена на оптику</a:t>
            </a:r>
            <a:r>
              <a:rPr lang="ru-RU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28B68-BCD4-2EBD-EE9A-F2AE5BCC0AB4}"/>
              </a:ext>
            </a:extLst>
          </p:cNvPr>
          <p:cNvSpPr txBox="1"/>
          <p:nvPr/>
        </p:nvSpPr>
        <p:spPr>
          <a:xfrm>
            <a:off x="5943600" y="1219252"/>
            <a:ext cx="577704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u="sng" dirty="0">
                <a:solidFill>
                  <a:srgbClr val="002060"/>
                </a:solidFill>
              </a:rPr>
              <a:t>Задача 2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Допустим, заказчику необходимо, чтобы оптический прибор пропускал в большей степени волны синего света. Покрытие линз будет выполнено из кремния. Длина волны синего света равна примерно 480 нм, а показатель преломления пленки равен 4.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Какая толщина плёнки должна быть нанесена на оптику?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D1D7D-3257-8C96-55E6-F37C36A46F7A}"/>
              </a:ext>
            </a:extLst>
          </p:cNvPr>
          <p:cNvSpPr txBox="1"/>
          <p:nvPr/>
        </p:nvSpPr>
        <p:spPr>
          <a:xfrm>
            <a:off x="3629722" y="589893"/>
            <a:ext cx="6161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Определить толщину пленки покрытия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0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-1"/>
            <a:ext cx="12167616" cy="6839712"/>
          </a:xfrm>
          <a:prstGeom prst="rect">
            <a:avLst/>
          </a:prstGeom>
        </p:spPr>
      </p:pic>
      <p:pic>
        <p:nvPicPr>
          <p:cNvPr id="6" name="Рисунок 5" descr="https://kaz.breeeth.com/upload/content/blog/blog4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580789"/>
            <a:ext cx="5808617" cy="609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40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" y="-200737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C2450-364E-4DF2-5471-425C7A896A57}"/>
              </a:ext>
            </a:extLst>
          </p:cNvPr>
          <p:cNvSpPr txBox="1"/>
          <p:nvPr/>
        </p:nvSpPr>
        <p:spPr>
          <a:xfrm>
            <a:off x="2337470" y="2572788"/>
            <a:ext cx="910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Антистатическое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для оптики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C315C-BF5C-A8AF-396E-B7347B02FA99}"/>
              </a:ext>
            </a:extLst>
          </p:cNvPr>
          <p:cNvSpPr txBox="1"/>
          <p:nvPr/>
        </p:nvSpPr>
        <p:spPr>
          <a:xfrm>
            <a:off x="287970" y="1468547"/>
            <a:ext cx="8726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5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C2450-364E-4DF2-5471-425C7A896A57}"/>
              </a:ext>
            </a:extLst>
          </p:cNvPr>
          <p:cNvSpPr txBox="1"/>
          <p:nvPr/>
        </p:nvSpPr>
        <p:spPr>
          <a:xfrm>
            <a:off x="2434288" y="561108"/>
            <a:ext cx="910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Антистатическое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 для оптики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C315C-BF5C-A8AF-396E-B7347B02FA99}"/>
              </a:ext>
            </a:extLst>
          </p:cNvPr>
          <p:cNvSpPr txBox="1"/>
          <p:nvPr/>
        </p:nvSpPr>
        <p:spPr>
          <a:xfrm>
            <a:off x="287970" y="1468547"/>
            <a:ext cx="87269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 специальный слой, который снижает статический заряд и предотвращает прилипание пыли и грязи.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Покрытие, наносимое на поверхность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оптических элементов, полезно в различных областях, где требуется высокая четкость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чистота изображения, например,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медицине, научных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исследованиях, промышленности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фотографии.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6838F-4360-CBD1-B7AE-0E57D926A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78" y="2749981"/>
            <a:ext cx="3802352" cy="24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" y="0"/>
            <a:ext cx="12167616" cy="683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B5BA4-95D9-CF7A-DA5B-9B13081D04D5}"/>
              </a:ext>
            </a:extLst>
          </p:cNvPr>
          <p:cNvSpPr txBox="1"/>
          <p:nvPr/>
        </p:nvSpPr>
        <p:spPr>
          <a:xfrm>
            <a:off x="596940" y="908664"/>
            <a:ext cx="75599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нанесения антистатического покрытия включает в себя несколько этапов: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тщательно очищается от загрязнений и жира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поверхность наносится специальный состав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проверяется на качество покрытия и отсутствие дефектов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AE1DC-AA0B-4238-399D-BD27C5D55C07}"/>
              </a:ext>
            </a:extLst>
          </p:cNvPr>
          <p:cNvSpPr txBox="1"/>
          <p:nvPr/>
        </p:nvSpPr>
        <p:spPr>
          <a:xfrm>
            <a:off x="2164976" y="4939293"/>
            <a:ext cx="89369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Одним из наиболее распространенных материалов для создания антистатического покрытия является </a:t>
            </a:r>
            <a:r>
              <a:rPr lang="ru-RU" sz="2800" b="0" u="sng" dirty="0">
                <a:solidFill>
                  <a:srgbClr val="00206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акриловый полиуретан. </a:t>
            </a:r>
            <a:endParaRPr lang="en-US" altLang="en-US" sz="2800" b="0" u="sng" dirty="0">
              <a:solidFill>
                <a:srgbClr val="00206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7E37CA-3E94-0A01-3F8F-881EACF71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111"/>
          <a:stretch>
            <a:fillRect/>
          </a:stretch>
        </p:blipFill>
        <p:spPr>
          <a:xfrm>
            <a:off x="8156875" y="2238755"/>
            <a:ext cx="3662284" cy="19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6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57B07-853D-49AC-E85C-D00709505E6E}"/>
              </a:ext>
            </a:extLst>
          </p:cNvPr>
          <p:cNvSpPr txBox="1"/>
          <p:nvPr/>
        </p:nvSpPr>
        <p:spPr>
          <a:xfrm>
            <a:off x="2500257" y="2237970"/>
            <a:ext cx="7525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Упрочняющие покрытия для линз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A5B68-AD1F-F3D8-E0D1-0631912C9747}"/>
              </a:ext>
            </a:extLst>
          </p:cNvPr>
          <p:cNvSpPr txBox="1"/>
          <p:nvPr/>
        </p:nvSpPr>
        <p:spPr>
          <a:xfrm>
            <a:off x="5653862" y="3107884"/>
            <a:ext cx="6158752" cy="153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- кварцевое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- полисилоксановое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  <a:tabLst/>
              <a:defRPr/>
            </a:pP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-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нанокомпозитное</a:t>
            </a:r>
          </a:p>
        </p:txBody>
      </p:sp>
    </p:spTree>
    <p:extLst>
      <p:ext uri="{BB962C8B-B14F-4D97-AF65-F5344CB8AC3E}">
        <p14:creationId xmlns:p14="http://schemas.microsoft.com/office/powerpoint/2010/main" val="17079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" y="0"/>
            <a:ext cx="12167616" cy="683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111D0-43DF-BCB4-4FB1-BE24250A3834}"/>
              </a:ext>
            </a:extLst>
          </p:cNvPr>
          <p:cNvSpPr txBox="1"/>
          <p:nvPr/>
        </p:nvSpPr>
        <p:spPr>
          <a:xfrm>
            <a:off x="929280" y="684136"/>
            <a:ext cx="1078579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Кварцевое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 появилось в начале 70-х годов прошлого века. Не изменяя оптических качеств линзы, оно увеличивало стойкость ее поверхностей к возникновению царапин. 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кварцевое покрытие легко отслаивалось от полимерной основы, кроме того, сказывалось различие коэффициентов температурного расширения –у кварца и у линзы.</a:t>
            </a:r>
          </a:p>
        </p:txBody>
      </p:sp>
      <p:pic>
        <p:nvPicPr>
          <p:cNvPr id="6" name="Google Shape;148;p15">
            <a:extLst>
              <a:ext uri="{FF2B5EF4-FFF2-40B4-BE49-F238E27FC236}">
                <a16:creationId xmlns:a16="http://schemas.microsoft.com/office/drawing/2014/main" id="{373BBE26-5350-76BB-B8FB-0F12751E374E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60620" y="4107265"/>
            <a:ext cx="338720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9;p15">
            <a:extLst>
              <a:ext uri="{FF2B5EF4-FFF2-40B4-BE49-F238E27FC236}">
                <a16:creationId xmlns:a16="http://schemas.microsoft.com/office/drawing/2014/main" id="{4F1AB049-CE9A-C85F-6D69-7539EC835769}"/>
              </a:ext>
            </a:extLst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83165" y="4107265"/>
            <a:ext cx="5593568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7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12337B-5DA3-C0E0-C658-B4F923B3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3" y="618203"/>
            <a:ext cx="5770487" cy="56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FC976-3DD1-0481-7122-DB5E5D8EB72A}"/>
              </a:ext>
            </a:extLst>
          </p:cNvPr>
          <p:cNvSpPr txBox="1"/>
          <p:nvPr/>
        </p:nvSpPr>
        <p:spPr>
          <a:xfrm>
            <a:off x="438324" y="2063502"/>
            <a:ext cx="6144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Интерференция света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и её применение в оптических приборах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9C6AC-8130-3328-77BB-03BD4849FED8}"/>
              </a:ext>
            </a:extLst>
          </p:cNvPr>
          <p:cNvSpPr txBox="1"/>
          <p:nvPr/>
        </p:nvSpPr>
        <p:spPr>
          <a:xfrm>
            <a:off x="839097" y="681463"/>
            <a:ext cx="99293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Полисилоксановое</a:t>
            </a:r>
            <a:r>
              <a:rPr lang="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 более удачным. Оно более эластично, поэтому поверхность очковой линзы приобретает высокую устойчивость к царапанью. Высокая эластичность слоя лака позволяет ему при перепадах температуры изгибаться вместе с материалом линзы, оставаясь при этом прочно соединенным с ее поверхностью.</a:t>
            </a:r>
          </a:p>
        </p:txBody>
      </p:sp>
      <p:pic>
        <p:nvPicPr>
          <p:cNvPr id="6" name="Google Shape;157;p16">
            <a:extLst>
              <a:ext uri="{FF2B5EF4-FFF2-40B4-BE49-F238E27FC236}">
                <a16:creationId xmlns:a16="http://schemas.microsoft.com/office/drawing/2014/main" id="{C2913964-D696-BB5A-3164-3A316C69B82A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25266" y="4351167"/>
            <a:ext cx="3021350" cy="226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6;p16">
            <a:extLst>
              <a:ext uri="{FF2B5EF4-FFF2-40B4-BE49-F238E27FC236}">
                <a16:creationId xmlns:a16="http://schemas.microsoft.com/office/drawing/2014/main" id="{CEFA8FF6-F39B-C0B2-5F36-B1764103A81F}"/>
              </a:ext>
            </a:extLst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8879" y="4462324"/>
            <a:ext cx="2039700" cy="20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8;p16">
            <a:extLst>
              <a:ext uri="{FF2B5EF4-FFF2-40B4-BE49-F238E27FC236}">
                <a16:creationId xmlns:a16="http://schemas.microsoft.com/office/drawing/2014/main" id="{70A75F4D-CD9C-65BA-879C-0A38DA7B4CE6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304080" y="4031881"/>
            <a:ext cx="3418926" cy="25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97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2945C-3C16-AED1-090A-754EBA9D9418}"/>
              </a:ext>
            </a:extLst>
          </p:cNvPr>
          <p:cNvSpPr txBox="1"/>
          <p:nvPr/>
        </p:nvSpPr>
        <p:spPr>
          <a:xfrm>
            <a:off x="1183340" y="782421"/>
            <a:ext cx="1070385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оптике активно используются линзы с покрытиям из новых прозрачных композитных материалов, получивших название </a:t>
            </a:r>
            <a:r>
              <a:rPr lang="ru-RU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нанокомпозитов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отличаются устойчивостью: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 образованию глубоких царапин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(благодаря чему дольше сохраняется хрупкий просветляющий слой);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 значительным деформациям вместе с полимерной линзой и обладают низким коэффициентом трения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 способствует увеличению </a:t>
            </a:r>
            <a:r>
              <a:rPr lang="ru-RU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абразивоустойчивости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Google Shape;165;p17">
            <a:extLst>
              <a:ext uri="{FF2B5EF4-FFF2-40B4-BE49-F238E27FC236}">
                <a16:creationId xmlns:a16="http://schemas.microsoft.com/office/drawing/2014/main" id="{0E21E9EC-23C0-E441-27DD-B3ABD7C7686E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37398" y="4629628"/>
            <a:ext cx="2087000" cy="20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17">
            <a:extLst>
              <a:ext uri="{FF2B5EF4-FFF2-40B4-BE49-F238E27FC236}">
                <a16:creationId xmlns:a16="http://schemas.microsoft.com/office/drawing/2014/main" id="{C01F6755-C01C-4D32-1F79-7CEE0C5988D6}"/>
              </a:ext>
            </a:extLst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49072" y="4695742"/>
            <a:ext cx="2782666" cy="20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p17">
            <a:extLst>
              <a:ext uri="{FF2B5EF4-FFF2-40B4-BE49-F238E27FC236}">
                <a16:creationId xmlns:a16="http://schemas.microsoft.com/office/drawing/2014/main" id="{80E52ECE-A327-55FE-CE09-402740D86861}"/>
              </a:ext>
            </a:extLst>
          </p:cNvPr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123838" y="4758869"/>
            <a:ext cx="3112205" cy="208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51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3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FF2DC-65D3-3C30-5CFA-9AF2950F4AB2}"/>
              </a:ext>
            </a:extLst>
          </p:cNvPr>
          <p:cNvSpPr txBox="1"/>
          <p:nvPr/>
        </p:nvSpPr>
        <p:spPr>
          <a:xfrm>
            <a:off x="1086521" y="1134495"/>
            <a:ext cx="10015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Грязеотталкивающие и водоотталкивающие покрытия линз-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F8A96-E0DE-FE59-4B1C-BBAD927272CE}"/>
              </a:ext>
            </a:extLst>
          </p:cNvPr>
          <p:cNvSpPr txBox="1"/>
          <p:nvPr/>
        </p:nvSpPr>
        <p:spPr>
          <a:xfrm>
            <a:off x="3014829" y="2552172"/>
            <a:ext cx="6158752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специальные нанесения  на поверхность линз, предотвращающие накопление грязи, пыли, отпечатков пальцев и скопление воды на поверхности линзы.</a:t>
            </a:r>
          </a:p>
        </p:txBody>
      </p:sp>
    </p:spTree>
    <p:extLst>
      <p:ext uri="{BB962C8B-B14F-4D97-AF65-F5344CB8AC3E}">
        <p14:creationId xmlns:p14="http://schemas.microsoft.com/office/powerpoint/2010/main" val="116873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CE8F5-B6CB-CB66-DA35-3C6268B109C0}"/>
              </a:ext>
            </a:extLst>
          </p:cNvPr>
          <p:cNvSpPr txBox="1"/>
          <p:nvPr/>
        </p:nvSpPr>
        <p:spPr>
          <a:xfrm>
            <a:off x="3283390" y="548986"/>
            <a:ext cx="615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материалы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0F4AD-04BD-0ED2-8EB1-D215B64C1D61}"/>
              </a:ext>
            </a:extLst>
          </p:cNvPr>
          <p:cNvSpPr txBox="1"/>
          <p:nvPr/>
        </p:nvSpPr>
        <p:spPr>
          <a:xfrm>
            <a:off x="-182879" y="1439456"/>
            <a:ext cx="615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</a:rPr>
              <a:t>Фторсодержащие соединения</a:t>
            </a:r>
          </a:p>
        </p:txBody>
      </p:sp>
      <p:pic>
        <p:nvPicPr>
          <p:cNvPr id="6" name="Google Shape;291;p15">
            <a:extLst>
              <a:ext uri="{FF2B5EF4-FFF2-40B4-BE49-F238E27FC236}">
                <a16:creationId xmlns:a16="http://schemas.microsoft.com/office/drawing/2014/main" id="{409BD2D7-29FC-66E0-36B9-912EC5E67F31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67782" y="2089779"/>
            <a:ext cx="3191325" cy="23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8F608-C00C-0E19-3E2E-2E2BCA604529}"/>
              </a:ext>
            </a:extLst>
          </p:cNvPr>
          <p:cNvSpPr txBox="1"/>
          <p:nvPr/>
        </p:nvSpPr>
        <p:spPr>
          <a:xfrm>
            <a:off x="3756703" y="1772444"/>
            <a:ext cx="6287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Силиконовые соединения</a:t>
            </a:r>
          </a:p>
        </p:txBody>
      </p:sp>
      <p:pic>
        <p:nvPicPr>
          <p:cNvPr id="9" name="Google Shape;294;p15">
            <a:extLst>
              <a:ext uri="{FF2B5EF4-FFF2-40B4-BE49-F238E27FC236}">
                <a16:creationId xmlns:a16="http://schemas.microsoft.com/office/drawing/2014/main" id="{21B31934-2D6B-07BD-9A69-3990714E241E}"/>
              </a:ext>
            </a:extLst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72428" y="2725476"/>
            <a:ext cx="2903125" cy="13672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6A34AF-21E7-1937-13A3-BC1AD301AA4E}"/>
              </a:ext>
            </a:extLst>
          </p:cNvPr>
          <p:cNvSpPr txBox="1"/>
          <p:nvPr/>
        </p:nvSpPr>
        <p:spPr>
          <a:xfrm>
            <a:off x="7296185" y="2063141"/>
            <a:ext cx="6287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Полимеры</a:t>
            </a:r>
          </a:p>
        </p:txBody>
      </p:sp>
      <p:pic>
        <p:nvPicPr>
          <p:cNvPr id="12" name="Google Shape;297;p15">
            <a:extLst>
              <a:ext uri="{FF2B5EF4-FFF2-40B4-BE49-F238E27FC236}">
                <a16:creationId xmlns:a16="http://schemas.microsoft.com/office/drawing/2014/main" id="{D8AEAB94-7E0F-A6F7-F030-109B4D7197BB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 r="26519"/>
          <a:stretch/>
        </p:blipFill>
        <p:spPr>
          <a:xfrm>
            <a:off x="9482077" y="3118522"/>
            <a:ext cx="1995931" cy="146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" y="18288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3DE376-8BAB-EEE3-4F53-0F78AEC9A57F}"/>
              </a:ext>
            </a:extLst>
          </p:cNvPr>
          <p:cNvSpPr txBox="1"/>
          <p:nvPr/>
        </p:nvSpPr>
        <p:spPr>
          <a:xfrm>
            <a:off x="436357" y="714226"/>
            <a:ext cx="4840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800" dirty="0">
                <a:solidFill>
                  <a:srgbClr val="002060"/>
                </a:solidFill>
              </a:rPr>
              <a:t>Процесс нанесения покрытий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E0BE9-7F3A-41F1-C01A-DB734CABECD5}"/>
              </a:ext>
            </a:extLst>
          </p:cNvPr>
          <p:cNvSpPr txBox="1"/>
          <p:nvPr/>
        </p:nvSpPr>
        <p:spPr>
          <a:xfrm>
            <a:off x="148299" y="1278669"/>
            <a:ext cx="43886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-Подготовка поверхности линз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 Нанесение покрытия</a:t>
            </a:r>
          </a:p>
          <a:p>
            <a:pPr marL="5588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 err="1">
                <a:solidFill>
                  <a:srgbClr val="C00000"/>
                </a:solidFill>
              </a:rPr>
              <a:t>пароосаждение</a:t>
            </a:r>
            <a:endParaRPr lang="ru-RU" sz="2400" dirty="0">
              <a:solidFill>
                <a:srgbClr val="C00000"/>
              </a:solidFill>
            </a:endParaRPr>
          </a:p>
          <a:p>
            <a:pPr marL="5588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 Нанесение в растворе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 Закрепление и отверждение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2400" dirty="0">
                <a:solidFill>
                  <a:srgbClr val="C00000"/>
                </a:solidFill>
              </a:rPr>
              <a:t>- Проверка качества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C2CCE-6E38-3920-4ED0-3E602ABDA28C}"/>
              </a:ext>
            </a:extLst>
          </p:cNvPr>
          <p:cNvSpPr txBox="1"/>
          <p:nvPr/>
        </p:nvSpPr>
        <p:spPr>
          <a:xfrm>
            <a:off x="6855827" y="1805699"/>
            <a:ext cx="2961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покрытий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A5C2F-45AB-BDED-3B39-FD1EA9628052}"/>
              </a:ext>
            </a:extLst>
          </p:cNvPr>
          <p:cNvSpPr txBox="1"/>
          <p:nvPr/>
        </p:nvSpPr>
        <p:spPr>
          <a:xfrm>
            <a:off x="6469508" y="2459615"/>
            <a:ext cx="3245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видимости</a:t>
            </a:r>
          </a:p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комфорта</a:t>
            </a:r>
          </a:p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очистки</a:t>
            </a:r>
          </a:p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Долговечность</a:t>
            </a:r>
          </a:p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эстетики</a:t>
            </a:r>
          </a:p>
        </p:txBody>
      </p:sp>
      <p:pic>
        <p:nvPicPr>
          <p:cNvPr id="15" name="Google Shape;304;p16">
            <a:hlinkClick r:id="rId3"/>
            <a:extLst>
              <a:ext uri="{FF2B5EF4-FFF2-40B4-BE49-F238E27FC236}">
                <a16:creationId xmlns:a16="http://schemas.microsoft.com/office/drawing/2014/main" id="{AEBB1348-AB2F-A0BA-1EB1-BC9BB154A10A}"/>
              </a:ext>
            </a:extLst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02041" y="4014252"/>
            <a:ext cx="4253375" cy="239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AB6289-E667-406C-A0D3-1D6728BCE016}"/>
              </a:ext>
            </a:extLst>
          </p:cNvPr>
          <p:cNvSpPr txBox="1"/>
          <p:nvPr/>
        </p:nvSpPr>
        <p:spPr>
          <a:xfrm>
            <a:off x="1842587" y="3939331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D6F5B-A935-4A82-8EAE-543709226A08}"/>
              </a:ext>
            </a:extLst>
          </p:cNvPr>
          <p:cNvSpPr txBox="1"/>
          <p:nvPr/>
        </p:nvSpPr>
        <p:spPr>
          <a:xfrm>
            <a:off x="7318183" y="4123997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92A44-84A1-4F08-B5A1-9299175EA918}"/>
              </a:ext>
            </a:extLst>
          </p:cNvPr>
          <p:cNvSpPr txBox="1"/>
          <p:nvPr/>
        </p:nvSpPr>
        <p:spPr>
          <a:xfrm>
            <a:off x="1972102" y="3564341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F55E9-CC06-45D3-8748-2BF8B4547D14}"/>
              </a:ext>
            </a:extLst>
          </p:cNvPr>
          <p:cNvSpPr txBox="1"/>
          <p:nvPr/>
        </p:nvSpPr>
        <p:spPr>
          <a:xfrm>
            <a:off x="4386020" y="2226663"/>
            <a:ext cx="382481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Интерференция – это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C642-3A1C-43B2-979B-20F8477D7DF5}"/>
              </a:ext>
            </a:extLst>
          </p:cNvPr>
          <p:cNvSpPr txBox="1"/>
          <p:nvPr/>
        </p:nvSpPr>
        <p:spPr>
          <a:xfrm>
            <a:off x="4386020" y="4631337"/>
            <a:ext cx="38248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Просветление оптики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81054-4C4C-4450-9918-414851180418}"/>
              </a:ext>
            </a:extLst>
          </p:cNvPr>
          <p:cNvSpPr txBox="1"/>
          <p:nvPr/>
        </p:nvSpPr>
        <p:spPr>
          <a:xfrm>
            <a:off x="296093" y="4140780"/>
            <a:ext cx="369786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Схема интерференции в мыльных пленках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ABDD-86DC-4588-A50E-A9E73E9FCD4D}"/>
              </a:ext>
            </a:extLst>
          </p:cNvPr>
          <p:cNvSpPr txBox="1"/>
          <p:nvPr/>
        </p:nvSpPr>
        <p:spPr>
          <a:xfrm>
            <a:off x="8512570" y="3863781"/>
            <a:ext cx="339974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Схема интерференции колец Ньютона-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CFD86-EA06-43B3-BA2F-7E1A60F7200E}"/>
              </a:ext>
            </a:extLst>
          </p:cNvPr>
          <p:cNvSpPr txBox="1"/>
          <p:nvPr/>
        </p:nvSpPr>
        <p:spPr>
          <a:xfrm>
            <a:off x="8512570" y="1862503"/>
            <a:ext cx="339974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Условия минимума-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09320-FAD6-4F30-BE2E-364F0574A1E1}"/>
              </a:ext>
            </a:extLst>
          </p:cNvPr>
          <p:cNvSpPr txBox="1"/>
          <p:nvPr/>
        </p:nvSpPr>
        <p:spPr>
          <a:xfrm>
            <a:off x="308878" y="2226663"/>
            <a:ext cx="367229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Условия интерференции: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90F05-75F5-40F2-848C-A0602D475530}"/>
              </a:ext>
            </a:extLst>
          </p:cNvPr>
          <p:cNvSpPr txBox="1"/>
          <p:nvPr/>
        </p:nvSpPr>
        <p:spPr>
          <a:xfrm>
            <a:off x="4386020" y="47797"/>
            <a:ext cx="385400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Когерентные волны-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51ED-0D23-4B07-AAE9-7CD895E6C495}"/>
              </a:ext>
            </a:extLst>
          </p:cNvPr>
          <p:cNvSpPr txBox="1"/>
          <p:nvPr/>
        </p:nvSpPr>
        <p:spPr>
          <a:xfrm>
            <a:off x="279686" y="37984"/>
            <a:ext cx="367229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Интерференционная картина –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8F3F9-232F-4CB1-AA30-0BC556BFB9A5}"/>
              </a:ext>
            </a:extLst>
          </p:cNvPr>
          <p:cNvSpPr txBox="1"/>
          <p:nvPr/>
        </p:nvSpPr>
        <p:spPr>
          <a:xfrm>
            <a:off x="8512570" y="48525"/>
            <a:ext cx="339974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Условия максимума-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45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AB6289-E667-406C-A0D3-1D6728BCE016}"/>
              </a:ext>
            </a:extLst>
          </p:cNvPr>
          <p:cNvSpPr txBox="1"/>
          <p:nvPr/>
        </p:nvSpPr>
        <p:spPr>
          <a:xfrm>
            <a:off x="1842587" y="3939331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D6F5B-A935-4A82-8EAE-543709226A08}"/>
              </a:ext>
            </a:extLst>
          </p:cNvPr>
          <p:cNvSpPr txBox="1"/>
          <p:nvPr/>
        </p:nvSpPr>
        <p:spPr>
          <a:xfrm>
            <a:off x="7318183" y="4123997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92A44-84A1-4F08-B5A1-9299175EA918}"/>
              </a:ext>
            </a:extLst>
          </p:cNvPr>
          <p:cNvSpPr txBox="1"/>
          <p:nvPr/>
        </p:nvSpPr>
        <p:spPr>
          <a:xfrm>
            <a:off x="1972102" y="3564341"/>
            <a:ext cx="3220871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F55E9-CC06-45D3-8748-2BF8B4547D14}"/>
              </a:ext>
            </a:extLst>
          </p:cNvPr>
          <p:cNvSpPr txBox="1"/>
          <p:nvPr/>
        </p:nvSpPr>
        <p:spPr>
          <a:xfrm>
            <a:off x="4123470" y="2226663"/>
            <a:ext cx="4230393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Интерференция –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Сложение двух или нескольких волн, в результате которого наблюдается устойчивая во времени интерференционная картина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BC642-3A1C-43B2-979B-20F8477D7DF5}"/>
                  </a:ext>
                </a:extLst>
              </p:cNvPr>
              <p:cNvSpPr txBox="1"/>
              <p:nvPr/>
            </p:nvSpPr>
            <p:spPr>
              <a:xfrm>
                <a:off x="4386020" y="4514363"/>
                <a:ext cx="3713977" cy="232647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Просветление оптики</a:t>
                </a:r>
              </a:p>
              <a:p>
                <a:pPr algn="ctr"/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algn="ctr"/>
                <a:endParaRPr lang="ru-RU" sz="1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ru-RU" sz="18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ru-RU" sz="18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ru-RU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ru-RU" sz="1800" b="1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80BC642-3A1C-43B2-979B-20F8477D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20" y="4514363"/>
                <a:ext cx="3713977" cy="2326471"/>
              </a:xfrm>
              <a:prstGeom prst="rect">
                <a:avLst/>
              </a:prstGeom>
              <a:blipFill>
                <a:blip r:embed="rId2" cstate="print"/>
                <a:stretch>
                  <a:fillRect t="-13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B81054-4C4C-4450-9918-414851180418}"/>
              </a:ext>
            </a:extLst>
          </p:cNvPr>
          <p:cNvSpPr txBox="1"/>
          <p:nvPr/>
        </p:nvSpPr>
        <p:spPr>
          <a:xfrm>
            <a:off x="296093" y="4140780"/>
            <a:ext cx="369786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Схема интерференции в мыльных пленках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ABDD-86DC-4588-A50E-A9E73E9FCD4D}"/>
              </a:ext>
            </a:extLst>
          </p:cNvPr>
          <p:cNvSpPr txBox="1"/>
          <p:nvPr/>
        </p:nvSpPr>
        <p:spPr>
          <a:xfrm>
            <a:off x="8512570" y="3863781"/>
            <a:ext cx="339974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Схема интерференции колец Ньютона-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CFD86-EA06-43B3-BA2F-7E1A60F7200E}"/>
              </a:ext>
            </a:extLst>
          </p:cNvPr>
          <p:cNvSpPr txBox="1"/>
          <p:nvPr/>
        </p:nvSpPr>
        <p:spPr>
          <a:xfrm>
            <a:off x="8483378" y="2298167"/>
            <a:ext cx="3399744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Условия минимума-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разность хода равна целому числу длин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 полуволн</a:t>
            </a:r>
            <a:r>
              <a:rPr lang="ru-RU" sz="22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09320-FAD6-4F30-BE2E-364F0574A1E1}"/>
              </a:ext>
            </a:extLst>
          </p:cNvPr>
          <p:cNvSpPr txBox="1"/>
          <p:nvPr/>
        </p:nvSpPr>
        <p:spPr>
          <a:xfrm>
            <a:off x="321663" y="2274838"/>
            <a:ext cx="367229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Условия интерференции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 Волны когерентны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 Постоянная разность фаз</a:t>
            </a:r>
            <a:endParaRPr lang="ru-RU" dirty="0"/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90F05-75F5-40F2-848C-A0602D475530}"/>
              </a:ext>
            </a:extLst>
          </p:cNvPr>
          <p:cNvSpPr txBox="1"/>
          <p:nvPr/>
        </p:nvSpPr>
        <p:spPr>
          <a:xfrm>
            <a:off x="4386020" y="47797"/>
            <a:ext cx="3854003" cy="2092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Когерентные волны-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Волны, имеющие равную длину волны (частоту) и постоянную разность фаз</a:t>
            </a:r>
            <a:endParaRPr lang="ru-RU" dirty="0"/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51ED-0D23-4B07-AAE9-7CD895E6C495}"/>
              </a:ext>
            </a:extLst>
          </p:cNvPr>
          <p:cNvSpPr txBox="1"/>
          <p:nvPr/>
        </p:nvSpPr>
        <p:spPr>
          <a:xfrm>
            <a:off x="279686" y="37984"/>
            <a:ext cx="3843784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Интерференционная картина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Устойчивое во времени распределение чередований максимумов и минимумов освещенности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8F3F9-232F-4CB1-AA30-0BC556BFB9A5}"/>
              </a:ext>
            </a:extLst>
          </p:cNvPr>
          <p:cNvSpPr txBox="1"/>
          <p:nvPr/>
        </p:nvSpPr>
        <p:spPr>
          <a:xfrm>
            <a:off x="8512570" y="48525"/>
            <a:ext cx="3399744" cy="2092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Условия максимума-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разность хода равна целому числу длин волн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7E25E7-573F-4F04-A1E3-F425E175F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0" r="46691"/>
          <a:stretch/>
        </p:blipFill>
        <p:spPr bwMode="auto">
          <a:xfrm>
            <a:off x="8834034" y="4416937"/>
            <a:ext cx="2665707" cy="230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788BAEF-9719-447D-8344-E1C6EF506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30175" r="20822" b="17545"/>
          <a:stretch/>
        </p:blipFill>
        <p:spPr bwMode="auto">
          <a:xfrm>
            <a:off x="697921" y="4738146"/>
            <a:ext cx="2926401" cy="20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Объект 3">
            <a:extLst>
              <a:ext uri="{FF2B5EF4-FFF2-40B4-BE49-F238E27FC236}">
                <a16:creationId xmlns:a16="http://schemas.microsoft.com/office/drawing/2014/main" id="{B1E30CD9-DF7B-4615-B32F-DC2C4BCD06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928" t="17099" r="11482" b="24623"/>
          <a:stretch/>
        </p:blipFill>
        <p:spPr>
          <a:xfrm>
            <a:off x="6043622" y="5101911"/>
            <a:ext cx="1799662" cy="15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9DC9B-E9E2-C885-7C7A-B6D32D754318}"/>
              </a:ext>
            </a:extLst>
          </p:cNvPr>
          <p:cNvSpPr txBox="1"/>
          <p:nvPr/>
        </p:nvSpPr>
        <p:spPr>
          <a:xfrm>
            <a:off x="443345" y="845127"/>
            <a:ext cx="11499273" cy="585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повторить и з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акрепить понятия, условия, процессы, связанные с  и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нтерференция и её применением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Что представляет собой интерференционная картина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Каковы условия интерференции 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Какие волны называются когерентными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Условия максимума и минимума освещенности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5.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Интерференция в тонких пленках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Кольца Ньютона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Применение интерференции в оптических приборах: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просветление оптики, проверка качества обработки поверхностей, </a:t>
            </a:r>
            <a:r>
              <a:rPr lang="ru-RU" sz="2800" b="1" dirty="0">
                <a:solidFill>
                  <a:srgbClr val="BD031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а</a:t>
            </a:r>
            <a:r>
              <a:rPr lang="ru-RU" sz="2800" b="1" dirty="0">
                <a:solidFill>
                  <a:srgbClr val="BD0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нтистатическое, у</a:t>
            </a:r>
            <a:r>
              <a:rPr lang="ru" sz="2800" b="1" dirty="0">
                <a:solidFill>
                  <a:srgbClr val="BD0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прочняющие, грязе и водоотталкивающие покрытия линз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0" indent="0" algn="l">
              <a:buNone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оценить усвоение темы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(заполнить схему, решить контрольные задачи)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EF1BE-E3A8-AD69-8EE6-1591BB7E6A99}"/>
              </a:ext>
            </a:extLst>
          </p:cNvPr>
          <p:cNvSpPr txBox="1"/>
          <p:nvPr/>
        </p:nvSpPr>
        <p:spPr>
          <a:xfrm>
            <a:off x="2295216" y="395564"/>
            <a:ext cx="614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5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2A8EC-9F80-30DD-859D-1BA13545D8D1}"/>
              </a:ext>
            </a:extLst>
          </p:cNvPr>
          <p:cNvSpPr txBox="1"/>
          <p:nvPr/>
        </p:nvSpPr>
        <p:spPr>
          <a:xfrm>
            <a:off x="1258995" y="1618935"/>
            <a:ext cx="10192624" cy="411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Основные понятия</a:t>
            </a:r>
          </a:p>
          <a:p>
            <a:pPr algn="l"/>
            <a:r>
              <a:rPr lang="ru-RU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Интерференция света -</a:t>
            </a:r>
          </a:p>
          <a:p>
            <a:pPr algn="l"/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Интерференционная картина -</a:t>
            </a:r>
          </a:p>
          <a:p>
            <a:pPr algn="l"/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Условия интерференции -</a:t>
            </a:r>
          </a:p>
          <a:p>
            <a:pPr algn="l"/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Когерентные волны -</a:t>
            </a:r>
          </a:p>
          <a:p>
            <a:pPr algn="l"/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Условия максимума и минимума -</a:t>
            </a:r>
          </a:p>
        </p:txBody>
      </p:sp>
    </p:spTree>
    <p:extLst>
      <p:ext uri="{BB962C8B-B14F-4D97-AF65-F5344CB8AC3E}">
        <p14:creationId xmlns:p14="http://schemas.microsoft.com/office/powerpoint/2010/main" val="253413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2A8EC-9F80-30DD-859D-1BA13545D8D1}"/>
              </a:ext>
            </a:extLst>
          </p:cNvPr>
          <p:cNvSpPr txBox="1"/>
          <p:nvPr/>
        </p:nvSpPr>
        <p:spPr>
          <a:xfrm>
            <a:off x="1258995" y="1618935"/>
            <a:ext cx="1019262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1861" y="2560321"/>
            <a:ext cx="7182197" cy="3591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851655" y="1116275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мкм = 10</a:t>
            </a:r>
            <a:r>
              <a:rPr lang="ru-RU" sz="3600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6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25051" y="1116275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нм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 </a:t>
            </a:r>
            <a:r>
              <a:rPr lang="ru-RU" sz="3600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9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413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F2C39B-C3CF-BE07-D710-D35BD82B21BD}"/>
              </a:ext>
            </a:extLst>
          </p:cNvPr>
          <p:cNvSpPr txBox="1"/>
          <p:nvPr/>
        </p:nvSpPr>
        <p:spPr>
          <a:xfrm>
            <a:off x="715161" y="1118483"/>
            <a:ext cx="5484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Решить задачу:</a:t>
            </a:r>
          </a:p>
          <a:p>
            <a:b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Две когерентные волны зеленого цвета с длиной волны 600 нм достигают некоторой точки с разностью хода 3,6 мкм. </a:t>
            </a:r>
          </a:p>
          <a:p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Что произойдет: усиление или ослабление световых волн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375CBC-167F-2C72-CFDD-67930E24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12" y="1807466"/>
            <a:ext cx="5308847" cy="34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3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4837B-F8CC-9626-020D-3674FAA23C14}"/>
              </a:ext>
            </a:extLst>
          </p:cNvPr>
          <p:cNvSpPr txBox="1"/>
          <p:nvPr/>
        </p:nvSpPr>
        <p:spPr>
          <a:xfrm>
            <a:off x="805675" y="856357"/>
            <a:ext cx="52903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Интерференция 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тонкой (мыльной) пленке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Почему возникает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интерференция в тонкой пленке?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B0D1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 Чему равна разность</a:t>
            </a:r>
            <a:br>
              <a:rPr lang="ru-RU" sz="3200" dirty="0">
                <a:solidFill>
                  <a:srgbClr val="FB0D1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B0D1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хода световых лучей?</a:t>
            </a:r>
            <a:br>
              <a:rPr lang="ru-RU" sz="3200" dirty="0">
                <a:solidFill>
                  <a:srgbClr val="FB0D1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B83208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Почему выполняется условие когерентности отраженных для лучей?</a:t>
            </a:r>
            <a:endParaRPr lang="ru-RU" sz="3200" dirty="0">
              <a:solidFill>
                <a:srgbClr val="B832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309AC2-8A2A-0768-B93A-9C970AB9F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9" b="-9989"/>
          <a:stretch/>
        </p:blipFill>
        <p:spPr bwMode="auto">
          <a:xfrm>
            <a:off x="5925629" y="787163"/>
            <a:ext cx="5826709" cy="56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8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AE28F3-7B19-02A1-66F2-2B4A3D98D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60" y="914400"/>
            <a:ext cx="6329039" cy="484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8EFB95-0481-1328-C80D-21D0E6F4A62A}"/>
              </a:ext>
            </a:extLst>
          </p:cNvPr>
          <p:cNvSpPr txBox="1"/>
          <p:nvPr/>
        </p:nvSpPr>
        <p:spPr>
          <a:xfrm>
            <a:off x="685030" y="1004859"/>
            <a:ext cx="3666892" cy="532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Вы наблюдали образование радужных колец, возникающих при соприкосновении линзы и стеклянной пластины.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бъясните причину их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184463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4" name="Picture 2" descr="https://www.synopsys.com/content/dam/synopsys/optical-solutions/images/code-v-tolerancing.png.imgw.850.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82" y="1631645"/>
            <a:ext cx="8891451" cy="44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18751" y="501134"/>
            <a:ext cx="404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a typeface="SimSun" panose="02010600030101010101" pitchFamily="2" charset="-122"/>
              </a:rPr>
              <a:t>Просветление оптики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5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878</Words>
  <Application>Microsoft Office PowerPoint</Application>
  <PresentationFormat>Широкоэкранный</PresentationFormat>
  <Paragraphs>186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SimSun</vt:lpstr>
      <vt:lpstr>Arial</vt:lpstr>
      <vt:lpstr>Bahnschrift Light</vt:lpstr>
      <vt:lpstr>Calibri</vt:lpstr>
      <vt:lpstr>Calibri Light</vt:lpstr>
      <vt:lpstr>Cambria Math</vt:lpstr>
      <vt:lpstr>Lato</vt:lpstr>
      <vt:lpstr>Nunito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Светлана Васильевна</dc:creator>
  <cp:lastModifiedBy>Людмила Ивановна Крошко</cp:lastModifiedBy>
  <cp:revision>50</cp:revision>
  <dcterms:created xsi:type="dcterms:W3CDTF">2023-10-19T07:07:05Z</dcterms:created>
  <dcterms:modified xsi:type="dcterms:W3CDTF">2023-11-17T09:01:19Z</dcterms:modified>
</cp:coreProperties>
</file>