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4" r:id="rId6"/>
    <p:sldId id="263" r:id="rId7"/>
    <p:sldId id="260" r:id="rId8"/>
    <p:sldId id="265" r:id="rId9"/>
    <p:sldId id="267" r:id="rId10"/>
    <p:sldId id="268" r:id="rId11"/>
    <p:sldId id="269" r:id="rId12"/>
    <p:sldId id="272" r:id="rId13"/>
    <p:sldId id="271" r:id="rId14"/>
    <p:sldId id="273" r:id="rId15"/>
    <p:sldId id="275" r:id="rId16"/>
    <p:sldId id="276" r:id="rId17"/>
    <p:sldId id="270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2C326C-435F-4D52-A5C0-FACEA24E02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F191A4E-75CA-47C4-B968-798B0108F0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19A622-FF54-4A3A-9638-9B43231AD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4F4FA-E91D-4BF3-8021-00A5522FB162}" type="datetimeFigureOut">
              <a:rPr lang="ru-RU" smtClean="0"/>
              <a:t>10.11.2023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1F93058-79EA-4C7C-A4F8-80BE1A223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A1E4762-B848-4C99-B05C-4214747EC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7D816-23C1-4A8B-B8E0-D8A42A45BB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8167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265C8E-4F21-4A8A-9BF7-7BF65A84C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DF9D1CD-DBAC-45EA-9C4B-3BE9EEF149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D5F8C46-1DB2-4448-B2BC-81E6EA38D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4F4FA-E91D-4BF3-8021-00A5522FB162}" type="datetimeFigureOut">
              <a:rPr lang="ru-RU" smtClean="0"/>
              <a:t>10.11.2023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EB9017F-62FE-4409-A290-82784DE9C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F7CE718-2FAD-4B43-B9B2-08DDB69BD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7D816-23C1-4A8B-B8E0-D8A42A45BB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0320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E9B6F65-F7B0-4C14-B5EC-4941580E94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65AC1B3-B05F-4245-8022-16F79785DD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2E7FA50-CDC6-4945-9E4A-E62232728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4F4FA-E91D-4BF3-8021-00A5522FB162}" type="datetimeFigureOut">
              <a:rPr lang="ru-RU" smtClean="0"/>
              <a:t>10.11.2023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4E0CA52-9EB5-4C8D-98F6-7E31FACF0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DB0D7ED-B860-4DDB-8469-04E11C6CD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7D816-23C1-4A8B-B8E0-D8A42A45BB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1695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38230C-4B74-4FF5-A9DD-FC3D16D3D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03547C9-AE40-464F-A9D6-E0FE458E38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3A49641-4B1E-45CB-8058-1A25A16CD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4F4FA-E91D-4BF3-8021-00A5522FB162}" type="datetimeFigureOut">
              <a:rPr lang="ru-RU" smtClean="0"/>
              <a:t>10.11.2023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CD22F38-D05E-42A9-BFF0-55F8188FF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9C9F1F0-3CD6-4E4C-8392-0C0A17D46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7D816-23C1-4A8B-B8E0-D8A42A45BB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1404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51032C-C488-4735-8A8A-842CFF9B7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4BE40C4-CE0E-449A-B7BB-88CAABA1FC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E6AE095-3513-4D5B-8255-1CC73D715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4F4FA-E91D-4BF3-8021-00A5522FB162}" type="datetimeFigureOut">
              <a:rPr lang="ru-RU" smtClean="0"/>
              <a:t>10.11.2023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8E0A485-AF94-4927-9015-9C9131D9A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6E07DD6-E06B-4A59-855C-84DF45B50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7D816-23C1-4A8B-B8E0-D8A42A45BB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5772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B9797E-ED72-403D-8184-635B121E3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95DFC32-2D5A-4F61-A52C-B57D4B8E26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D072B73-9924-4B03-8A62-F5B929578C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81DAA38-6654-4239-A0E9-BC2A016F3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4F4FA-E91D-4BF3-8021-00A5522FB162}" type="datetimeFigureOut">
              <a:rPr lang="ru-RU" smtClean="0"/>
              <a:t>10.11.2023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DAD4C44-F228-48FB-BBF2-5AD641F05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3E80D56-87AA-4AF0-A403-A997F41E9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7D816-23C1-4A8B-B8E0-D8A42A45BB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0877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1CE08D-3417-4738-B6FC-9C3D15B7B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D70F0DF-16C1-4F5E-8C0A-DE2D8E40E1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E5D0C8D-028B-4E17-9E64-E96C9B95A3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6B59E90-729A-4ADA-A95D-A28626D63E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BA087D1-3CF6-45D5-A2D7-13DC32E274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CBF447A-5430-4A62-BB15-6CB8DD5A3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4F4FA-E91D-4BF3-8021-00A5522FB162}" type="datetimeFigureOut">
              <a:rPr lang="ru-RU" smtClean="0"/>
              <a:t>10.11.2023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BFF2438-7FCE-445F-8E8B-3EF2A3A8A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AFF4216-75D3-4BE4-8F39-A06BB6FED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7D816-23C1-4A8B-B8E0-D8A42A45BB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3076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EEDD1E-9B00-4739-9E7E-8E6591D9B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83B30E1-30E9-4B2E-878A-9142B538F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4F4FA-E91D-4BF3-8021-00A5522FB162}" type="datetimeFigureOut">
              <a:rPr lang="ru-RU" smtClean="0"/>
              <a:t>10.11.2023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CDEA161-C1F7-4912-8FA3-AEBF99C0B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7E330DB-D568-4DC1-A4C7-18FF62872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7D816-23C1-4A8B-B8E0-D8A42A45BB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7458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67272AF-D410-4971-9604-1E96AAC03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4F4FA-E91D-4BF3-8021-00A5522FB162}" type="datetimeFigureOut">
              <a:rPr lang="ru-RU" smtClean="0"/>
              <a:t>10.11.2023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A51C9F0-A375-469D-BF7F-B5101002D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D176C63-39AB-4059-AC8C-DECC2F923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7D816-23C1-4A8B-B8E0-D8A42A45BB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8513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FC1680-1A72-4948-A293-C861E8B50A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82D9B97-B0C5-4836-AED6-E20C1E52AD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8674FF8-E025-4960-B14E-30742A8D68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C621036-3A9A-4F2C-BC5C-CEA92C06B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4F4FA-E91D-4BF3-8021-00A5522FB162}" type="datetimeFigureOut">
              <a:rPr lang="ru-RU" smtClean="0"/>
              <a:t>10.11.2023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EC293E4-CF92-4D1C-B41A-03A3BBB3F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3E03903-ACF5-431D-B21C-76C74BDE1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7D816-23C1-4A8B-B8E0-D8A42A45BB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3549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AF2147-D57E-4053-940E-15771B070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ADB8DAA-7491-40EC-B5CF-DF2DE68B84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E193483-606F-4DB7-9478-F38CF5C9EC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01C342-E1F1-47EA-BF44-8DAB8E840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4F4FA-E91D-4BF3-8021-00A5522FB162}" type="datetimeFigureOut">
              <a:rPr lang="ru-RU" smtClean="0"/>
              <a:t>10.11.2023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BC47555-E670-4EB6-BA24-EAA433B96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5ACEFF7-FE07-4D29-8597-304BA61AC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7D816-23C1-4A8B-B8E0-D8A42A45BB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9889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9763A1-B61A-4746-A483-875BA765B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C66AEB3-1268-4994-A676-5E99BDA19F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AA95266-6446-45C8-AA31-455BD7B263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4F4FA-E91D-4BF3-8021-00A5522FB162}" type="datetimeFigureOut">
              <a:rPr lang="ru-RU" smtClean="0"/>
              <a:t>10.11.2023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43FC7F6-3257-4C43-B3EC-D43915B86F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C831ED8-3306-4B52-BA8A-2464EE0D68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E7D816-23C1-4A8B-B8E0-D8A42A45BB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9673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&#1089;&#1074;&#1086;&#1103;%20&#1080;&#1075;&#1088;&#1072;%20&#1087;&#1086;%20&#1084;&#1085;&#1086;&#1078;&#1077;&#1089;&#1090;&#1074;&#1091;%20&#1080;%20&#1072;&#1083;&#1075;&#1077;&#1073;&#1088;&#1072;%20&#1083;&#1086;&#1075;&#1080;&#1082;&#1080;%20&#1086;&#1082;&#1086;&#1085;&#1095;&#1072;&#1090;&#1077;&#1083;&#1100;&#1085;&#1072;&#1103;.ppt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slide" Target="sl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A02AA019-0F88-47C5-9194-5847BA7856F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" y="9144"/>
            <a:ext cx="12167616" cy="6839712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7332452" y="5111708"/>
            <a:ext cx="467272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Барсукова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Е.В., преподаватель информатики</a:t>
            </a:r>
          </a:p>
          <a:p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Акентьев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В.В., преподаватель информатики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AD04F84-B8AC-4D01-AC0B-1A82B6384344}"/>
              </a:ext>
            </a:extLst>
          </p:cNvPr>
          <p:cNvSpPr/>
          <p:nvPr/>
        </p:nvSpPr>
        <p:spPr>
          <a:xfrm>
            <a:off x="1807487" y="1644241"/>
            <a:ext cx="8485593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0" cap="none" spc="0" dirty="0">
                <a:ln w="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Тема занятия:</a:t>
            </a:r>
          </a:p>
          <a:p>
            <a:pPr algn="ctr"/>
            <a:r>
              <a:rPr lang="ru-RU" sz="4000" b="0" cap="none" spc="0" dirty="0">
                <a:ln w="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«Построение логического выражения </a:t>
            </a:r>
          </a:p>
          <a:p>
            <a:pPr algn="ctr"/>
            <a:r>
              <a:rPr lang="ru-RU" sz="4000" b="0" cap="none" spc="0" dirty="0">
                <a:ln w="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с данной таблицей истинности»</a:t>
            </a:r>
            <a:endParaRPr lang="ru-RU" sz="4000" b="0" cap="none" spc="0" dirty="0">
              <a:ln w="0"/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86BBF6A-AF77-4D73-A88E-D3065A2100FD}"/>
              </a:ext>
            </a:extLst>
          </p:cNvPr>
          <p:cNvSpPr txBox="1"/>
          <p:nvPr/>
        </p:nvSpPr>
        <p:spPr>
          <a:xfrm>
            <a:off x="4944427" y="6452558"/>
            <a:ext cx="1199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23361524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A02AA019-0F88-47C5-9194-5847BA7856F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22" y="0"/>
            <a:ext cx="12167616" cy="683971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74567" y="1316392"/>
            <a:ext cx="1209347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>
                <a:solidFill>
                  <a:schemeClr val="bg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Пример 2   Укажите  значения истинности простых высказываний,   при которых суждение</a:t>
            </a:r>
          </a:p>
          <a:p>
            <a:endParaRPr lang="ru-RU" dirty="0"/>
          </a:p>
          <a:p>
            <a:r>
              <a:rPr lang="ru-RU" sz="3200" b="1" i="1" dirty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«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Если у меня будет хорошая фотография,  и я не создам рекламу фирмы, то у меня не будет клиентов» </a:t>
            </a:r>
          </a:p>
          <a:p>
            <a:endParaRPr lang="ru-RU" sz="3200" b="1" i="1" dirty="0">
              <a:solidFill>
                <a:schemeClr val="accent2">
                  <a:lumMod val="75000"/>
                </a:schemeClr>
              </a:solidFill>
              <a:latin typeface="Book Antiqua" pitchFamily="18" charset="0"/>
            </a:endParaRPr>
          </a:p>
          <a:p>
            <a:pPr algn="ctr"/>
            <a:r>
              <a:rPr lang="ru-RU" sz="3200" b="1" i="1" dirty="0">
                <a:latin typeface="Book Antiqua" pitchFamily="18" charset="0"/>
              </a:rPr>
              <a:t>ложно</a:t>
            </a:r>
          </a:p>
        </p:txBody>
      </p:sp>
    </p:spTree>
    <p:extLst>
      <p:ext uri="{BB962C8B-B14F-4D97-AF65-F5344CB8AC3E}">
        <p14:creationId xmlns:p14="http://schemas.microsoft.com/office/powerpoint/2010/main" val="21327458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A02AA019-0F88-47C5-9194-5847BA7856F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22" y="0"/>
            <a:ext cx="12167616" cy="683971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883456" y="2936775"/>
            <a:ext cx="7695027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В = </a:t>
            </a:r>
          </a:p>
          <a:p>
            <a:endParaRPr lang="ru-RU" sz="3200" b="1" i="1" dirty="0">
              <a:solidFill>
                <a:schemeClr val="accent2">
                  <a:lumMod val="75000"/>
                </a:schemeClr>
              </a:solidFill>
              <a:latin typeface="Book Antiqua" pitchFamily="18" charset="0"/>
            </a:endParaRPr>
          </a:p>
          <a:p>
            <a:r>
              <a:rPr lang="ru-RU" sz="3200" b="1" i="1" dirty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Е =</a:t>
            </a:r>
          </a:p>
          <a:p>
            <a:r>
              <a:rPr lang="ru-RU" sz="3200" b="1" i="1" dirty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А =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35591" y="1095941"/>
            <a:ext cx="1216761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«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Если у меня будет хорошая фотография,  и я не создам рекламу фирмы, то у меня не будет клиентов»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72660" y="249555"/>
            <a:ext cx="1209347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i="1" dirty="0">
                <a:solidFill>
                  <a:schemeClr val="bg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Решение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08F909EA-07EF-41D2-AE5F-0F25DAC52E55}"/>
              </a:ext>
            </a:extLst>
          </p:cNvPr>
          <p:cNvSpPr/>
          <p:nvPr/>
        </p:nvSpPr>
        <p:spPr>
          <a:xfrm>
            <a:off x="2883455" y="2936775"/>
            <a:ext cx="7695027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В = «У меня будет хорошая фотография»</a:t>
            </a:r>
          </a:p>
          <a:p>
            <a:r>
              <a:rPr lang="ru-RU" sz="3200" b="1" i="1" dirty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Е = «Я создам рекламу фирмы»</a:t>
            </a:r>
          </a:p>
          <a:p>
            <a:r>
              <a:rPr lang="ru-RU" sz="3200" b="1" i="1" dirty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А = «У меня будут клиенты» 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927BD728-38F8-4C35-9883-9FAB3F746C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97932" y="5280433"/>
            <a:ext cx="2395936" cy="963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934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0EA6FA4F-31F4-45ED-9F45-2C42FE240C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64" y="8847"/>
            <a:ext cx="12168671" cy="6840305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1CA701B-2D4C-4D45-A480-9472B88BCA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4117" y="529489"/>
            <a:ext cx="2395936" cy="963251"/>
          </a:xfrm>
          <a:prstGeom prst="rect">
            <a:avLst/>
          </a:prstGeom>
        </p:spPr>
      </p:pic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812834FF-9FCD-409A-87DA-AA6EC93468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4595046"/>
              </p:ext>
            </p:extLst>
          </p:nvPr>
        </p:nvGraphicFramePr>
        <p:xfrm>
          <a:off x="374732" y="1492741"/>
          <a:ext cx="11036217" cy="53564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75591">
                  <a:extLst>
                    <a:ext uri="{9D8B030D-6E8A-4147-A177-3AD203B41FA5}">
                      <a16:colId xmlns:a16="http://schemas.microsoft.com/office/drawing/2014/main" val="3004873480"/>
                    </a:ext>
                  </a:extLst>
                </a:gridCol>
                <a:gridCol w="1576771">
                  <a:extLst>
                    <a:ext uri="{9D8B030D-6E8A-4147-A177-3AD203B41FA5}">
                      <a16:colId xmlns:a16="http://schemas.microsoft.com/office/drawing/2014/main" val="431901732"/>
                    </a:ext>
                  </a:extLst>
                </a:gridCol>
                <a:gridCol w="1576771">
                  <a:extLst>
                    <a:ext uri="{9D8B030D-6E8A-4147-A177-3AD203B41FA5}">
                      <a16:colId xmlns:a16="http://schemas.microsoft.com/office/drawing/2014/main" val="1770306253"/>
                    </a:ext>
                  </a:extLst>
                </a:gridCol>
                <a:gridCol w="1576771">
                  <a:extLst>
                    <a:ext uri="{9D8B030D-6E8A-4147-A177-3AD203B41FA5}">
                      <a16:colId xmlns:a16="http://schemas.microsoft.com/office/drawing/2014/main" val="2231658709"/>
                    </a:ext>
                  </a:extLst>
                </a:gridCol>
                <a:gridCol w="1576771">
                  <a:extLst>
                    <a:ext uri="{9D8B030D-6E8A-4147-A177-3AD203B41FA5}">
                      <a16:colId xmlns:a16="http://schemas.microsoft.com/office/drawing/2014/main" val="4064397679"/>
                    </a:ext>
                  </a:extLst>
                </a:gridCol>
                <a:gridCol w="1576771">
                  <a:extLst>
                    <a:ext uri="{9D8B030D-6E8A-4147-A177-3AD203B41FA5}">
                      <a16:colId xmlns:a16="http://schemas.microsoft.com/office/drawing/2014/main" val="2789199799"/>
                    </a:ext>
                  </a:extLst>
                </a:gridCol>
                <a:gridCol w="1576771">
                  <a:extLst>
                    <a:ext uri="{9D8B030D-6E8A-4147-A177-3AD203B41FA5}">
                      <a16:colId xmlns:a16="http://schemas.microsoft.com/office/drawing/2014/main" val="4045437221"/>
                    </a:ext>
                  </a:extLst>
                </a:gridCol>
              </a:tblGrid>
              <a:tr h="5951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B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E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A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-E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-A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*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sym typeface="Wingdings" panose="05000000000000000000" pitchFamily="2" charset="2"/>
                        </a:rPr>
                        <a:t>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15510610"/>
                  </a:ext>
                </a:extLst>
              </a:tr>
              <a:tr h="5951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0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0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0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0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51575327"/>
                  </a:ext>
                </a:extLst>
              </a:tr>
              <a:tr h="5951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0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0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1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1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0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0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9696955"/>
                  </a:ext>
                </a:extLst>
              </a:tr>
              <a:tr h="5951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0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0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0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1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0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70646124"/>
                  </a:ext>
                </a:extLst>
              </a:tr>
              <a:tr h="5951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0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0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0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0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97894689"/>
                  </a:ext>
                </a:extLst>
              </a:tr>
              <a:tr h="5951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0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0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1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36846821"/>
                  </a:ext>
                </a:extLst>
              </a:tr>
              <a:tr h="5951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0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0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1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0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68949721"/>
                  </a:ext>
                </a:extLst>
              </a:tr>
              <a:tr h="5951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0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0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0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1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61935346"/>
                  </a:ext>
                </a:extLst>
              </a:tr>
              <a:tr h="5951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0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0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0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1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74106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09240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64" y="8847"/>
            <a:ext cx="12168671" cy="684030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474452" y="587719"/>
            <a:ext cx="1171754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 i="1" dirty="0">
                <a:solidFill>
                  <a:schemeClr val="bg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Постройте таблицы истинности следующих сложных высказываний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848576" y="2526881"/>
            <a:ext cx="3020379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400" dirty="0"/>
              <a:t>1</a:t>
            </a:r>
            <a:r>
              <a:rPr lang="en-US" sz="3400" dirty="0"/>
              <a:t>. Ū &amp; (Ē v E&amp;A)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848576" y="3232179"/>
            <a:ext cx="2319866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400" dirty="0"/>
              <a:t>2</a:t>
            </a:r>
            <a:r>
              <a:rPr lang="pt-BR" sz="3400" dirty="0"/>
              <a:t>.  B v A &amp; C</a:t>
            </a:r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1CE6C372-133D-4CC4-8361-E675A743D047}"/>
              </a:ext>
            </a:extLst>
          </p:cNvPr>
          <p:cNvCxnSpPr/>
          <p:nvPr/>
        </p:nvCxnSpPr>
        <p:spPr>
          <a:xfrm>
            <a:off x="4088424" y="3305908"/>
            <a:ext cx="20222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21740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8051665-B315-4D27-BFA1-948D532023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64" y="5799"/>
            <a:ext cx="12168671" cy="6846401"/>
          </a:xfrm>
          <a:prstGeom prst="rect">
            <a:avLst/>
          </a:prstGeom>
        </p:spPr>
      </p:pic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418DF517-17C9-47BF-A138-51B9874A90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7879071"/>
              </p:ext>
            </p:extLst>
          </p:nvPr>
        </p:nvGraphicFramePr>
        <p:xfrm>
          <a:off x="1501499" y="2029038"/>
          <a:ext cx="8915240" cy="45587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14405">
                  <a:extLst>
                    <a:ext uri="{9D8B030D-6E8A-4147-A177-3AD203B41FA5}">
                      <a16:colId xmlns:a16="http://schemas.microsoft.com/office/drawing/2014/main" val="1625060222"/>
                    </a:ext>
                  </a:extLst>
                </a:gridCol>
                <a:gridCol w="1114405">
                  <a:extLst>
                    <a:ext uri="{9D8B030D-6E8A-4147-A177-3AD203B41FA5}">
                      <a16:colId xmlns:a16="http://schemas.microsoft.com/office/drawing/2014/main" val="898004495"/>
                    </a:ext>
                  </a:extLst>
                </a:gridCol>
                <a:gridCol w="1114405">
                  <a:extLst>
                    <a:ext uri="{9D8B030D-6E8A-4147-A177-3AD203B41FA5}">
                      <a16:colId xmlns:a16="http://schemas.microsoft.com/office/drawing/2014/main" val="1457817023"/>
                    </a:ext>
                  </a:extLst>
                </a:gridCol>
                <a:gridCol w="1114405">
                  <a:extLst>
                    <a:ext uri="{9D8B030D-6E8A-4147-A177-3AD203B41FA5}">
                      <a16:colId xmlns:a16="http://schemas.microsoft.com/office/drawing/2014/main" val="3469515936"/>
                    </a:ext>
                  </a:extLst>
                </a:gridCol>
                <a:gridCol w="1114405">
                  <a:extLst>
                    <a:ext uri="{9D8B030D-6E8A-4147-A177-3AD203B41FA5}">
                      <a16:colId xmlns:a16="http://schemas.microsoft.com/office/drawing/2014/main" val="1713786118"/>
                    </a:ext>
                  </a:extLst>
                </a:gridCol>
                <a:gridCol w="1114405">
                  <a:extLst>
                    <a:ext uri="{9D8B030D-6E8A-4147-A177-3AD203B41FA5}">
                      <a16:colId xmlns:a16="http://schemas.microsoft.com/office/drawing/2014/main" val="4181318299"/>
                    </a:ext>
                  </a:extLst>
                </a:gridCol>
                <a:gridCol w="1114405">
                  <a:extLst>
                    <a:ext uri="{9D8B030D-6E8A-4147-A177-3AD203B41FA5}">
                      <a16:colId xmlns:a16="http://schemas.microsoft.com/office/drawing/2014/main" val="3184842753"/>
                    </a:ext>
                  </a:extLst>
                </a:gridCol>
                <a:gridCol w="1114405">
                  <a:extLst>
                    <a:ext uri="{9D8B030D-6E8A-4147-A177-3AD203B41FA5}">
                      <a16:colId xmlns:a16="http://schemas.microsoft.com/office/drawing/2014/main" val="1130004911"/>
                    </a:ext>
                  </a:extLst>
                </a:gridCol>
              </a:tblGrid>
              <a:tr h="5065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А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Е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U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-Е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-</a:t>
                      </a:r>
                      <a:r>
                        <a:rPr lang="en-US" sz="2800" dirty="0">
                          <a:effectLst/>
                        </a:rPr>
                        <a:t>U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-Е*-</a:t>
                      </a:r>
                      <a:r>
                        <a:rPr lang="en-US" sz="2800" dirty="0">
                          <a:effectLst/>
                        </a:rPr>
                        <a:t>U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Е+*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А*+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5839360"/>
                  </a:ext>
                </a:extLst>
              </a:tr>
              <a:tr h="5065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0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0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0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1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1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1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1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0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75877166"/>
                  </a:ext>
                </a:extLst>
              </a:tr>
              <a:tr h="5065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0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0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1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1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0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0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0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0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55339503"/>
                  </a:ext>
                </a:extLst>
              </a:tr>
              <a:tr h="5065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0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1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0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0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1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0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1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0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58410324"/>
                  </a:ext>
                </a:extLst>
              </a:tr>
              <a:tr h="5065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0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1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1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0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0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0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1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0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15396188"/>
                  </a:ext>
                </a:extLst>
              </a:tr>
              <a:tr h="5065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1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0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0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1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1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1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1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1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80335967"/>
                  </a:ext>
                </a:extLst>
              </a:tr>
              <a:tr h="5065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1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0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1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1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0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0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0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0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89067749"/>
                  </a:ext>
                </a:extLst>
              </a:tr>
              <a:tr h="5065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1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1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0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0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1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0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1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1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69208315"/>
                  </a:ext>
                </a:extLst>
              </a:tr>
              <a:tr h="5065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1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1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1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0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0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0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1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1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86666020"/>
                  </a:ext>
                </a:extLst>
              </a:tr>
            </a:tbl>
          </a:graphicData>
        </a:graphic>
      </p:graphicFrame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BA9C8668-1860-4BF3-AD88-4D8725BDA866}"/>
              </a:ext>
            </a:extLst>
          </p:cNvPr>
          <p:cNvSpPr/>
          <p:nvPr/>
        </p:nvSpPr>
        <p:spPr>
          <a:xfrm>
            <a:off x="200836" y="641838"/>
            <a:ext cx="1179032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>
                <a:solidFill>
                  <a:schemeClr val="bg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Постройте таблицы истинности следующих сложных высказываний                Вариант 1  </a:t>
            </a:r>
            <a:r>
              <a:rPr lang="en-US" sz="3600" dirty="0"/>
              <a:t>Ū &amp; (Ē v E&amp;A)</a:t>
            </a:r>
            <a:endParaRPr lang="ru-RU" sz="3600" b="1" i="1" dirty="0">
              <a:solidFill>
                <a:schemeClr val="bg2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759698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C3B0BCD-EB70-478F-8566-6EEA78F8EE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99"/>
            <a:ext cx="12168671" cy="6846401"/>
          </a:xfrm>
          <a:prstGeom prst="rect">
            <a:avLst/>
          </a:prstGeom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BA9C8668-1860-4BF3-AD88-4D8725BDA866}"/>
              </a:ext>
            </a:extLst>
          </p:cNvPr>
          <p:cNvSpPr/>
          <p:nvPr/>
        </p:nvSpPr>
        <p:spPr>
          <a:xfrm>
            <a:off x="600082" y="600426"/>
            <a:ext cx="1179032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>
                <a:solidFill>
                  <a:schemeClr val="bg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Постройте таблицы истинности следующих сложных высказываний</a:t>
            </a:r>
          </a:p>
          <a:p>
            <a:pPr algn="ctr"/>
            <a:r>
              <a:rPr lang="ru-RU" sz="3600" b="1" i="1" dirty="0">
                <a:solidFill>
                  <a:schemeClr val="bg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Вариант 2</a:t>
            </a:r>
            <a:r>
              <a:rPr lang="en-US" sz="3600" b="1" i="1" dirty="0">
                <a:solidFill>
                  <a:schemeClr val="bg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               </a:t>
            </a:r>
            <a:r>
              <a:rPr lang="pt-BR" sz="3600" dirty="0"/>
              <a:t>B v A &amp; C</a:t>
            </a:r>
            <a:endParaRPr lang="ru-RU" sz="3600" b="1" i="1" dirty="0">
              <a:solidFill>
                <a:schemeClr val="bg2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BB5E70F-69F4-42BB-BBC2-C8ED60D079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7073" y="2354752"/>
            <a:ext cx="6937849" cy="4474852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63F91AD-21FE-4B0C-8231-88AC88F1A28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98499" y="5991648"/>
            <a:ext cx="701101" cy="396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2199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A02AA019-0F88-47C5-9194-5847BA7856F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93079"/>
            <a:ext cx="12167616" cy="6839712"/>
          </a:xfrm>
          <a:prstGeom prst="rect">
            <a:avLst/>
          </a:prstGeom>
        </p:spPr>
      </p:pic>
      <p:pic>
        <p:nvPicPr>
          <p:cNvPr id="6" name="Рисунок 5">
            <a:hlinkClick r:id="rId3" action="ppaction://hlinksldjump"/>
            <a:extLst>
              <a:ext uri="{FF2B5EF4-FFF2-40B4-BE49-F238E27FC236}">
                <a16:creationId xmlns:a16="http://schemas.microsoft.com/office/drawing/2014/main" id="{ACB7AAF9-E5E4-4191-B700-8BB3B528C7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12749" y="6250359"/>
            <a:ext cx="701101" cy="396274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FB97EA5-E1DA-43A2-8C88-C8DC3DD3AF5D}"/>
              </a:ext>
            </a:extLst>
          </p:cNvPr>
          <p:cNvSpPr/>
          <p:nvPr/>
        </p:nvSpPr>
        <p:spPr>
          <a:xfrm>
            <a:off x="2361224" y="500233"/>
            <a:ext cx="6366572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	             </a:t>
            </a:r>
          </a:p>
          <a:p>
            <a:r>
              <a:rPr lang="ru-RU" dirty="0"/>
              <a:t>                           </a:t>
            </a:r>
          </a:p>
          <a:p>
            <a:r>
              <a:rPr lang="ru-RU" dirty="0"/>
              <a:t>  </a:t>
            </a:r>
            <a:r>
              <a:rPr lang="ru-RU" sz="3400" b="1" i="1" u="sng" dirty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</a:rPr>
              <a:t>Закончите предложения: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На занятии я понял…</a:t>
            </a:r>
          </a:p>
          <a:p>
            <a:endParaRPr lang="ru-RU" sz="3200" b="1" i="1" dirty="0">
              <a:solidFill>
                <a:schemeClr val="accent2">
                  <a:lumMod val="75000"/>
                </a:schemeClr>
              </a:solidFill>
              <a:latin typeface="Book Antiqua" pitchFamily="18" charset="0"/>
            </a:endParaRPr>
          </a:p>
          <a:p>
            <a:endParaRPr lang="ru-RU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D4399530-A74E-4193-A814-5D044847EE66}"/>
              </a:ext>
            </a:extLst>
          </p:cNvPr>
          <p:cNvSpPr/>
          <p:nvPr/>
        </p:nvSpPr>
        <p:spPr>
          <a:xfrm>
            <a:off x="2361224" y="2576822"/>
            <a:ext cx="572172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Я научилась</a:t>
            </a:r>
            <a:r>
              <a:rPr lang="ru-RU" sz="3200" b="1" i="1" dirty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…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165CABBD-DF58-4EDE-A79B-35D7849059D1}"/>
              </a:ext>
            </a:extLst>
          </p:cNvPr>
          <p:cNvSpPr/>
          <p:nvPr/>
        </p:nvSpPr>
        <p:spPr>
          <a:xfrm>
            <a:off x="2361224" y="3456673"/>
            <a:ext cx="907498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Лучше всего у меня получилось на занятии…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83B8F08C-BDBF-4B39-BABF-02D2FB789009}"/>
              </a:ext>
            </a:extLst>
          </p:cNvPr>
          <p:cNvSpPr/>
          <p:nvPr/>
        </p:nvSpPr>
        <p:spPr>
          <a:xfrm>
            <a:off x="2361224" y="4653411"/>
            <a:ext cx="90749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Затруднения у меня возникли…..</a:t>
            </a:r>
          </a:p>
        </p:txBody>
      </p:sp>
    </p:spTree>
    <p:extLst>
      <p:ext uri="{BB962C8B-B14F-4D97-AF65-F5344CB8AC3E}">
        <p14:creationId xmlns:p14="http://schemas.microsoft.com/office/powerpoint/2010/main" val="17356565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6405" y="3428999"/>
            <a:ext cx="8553429" cy="282878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29" y="8846"/>
            <a:ext cx="12168671" cy="684030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407726" y="337990"/>
            <a:ext cx="472116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i="1" dirty="0">
                <a:solidFill>
                  <a:schemeClr val="bg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Домашнее задание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948906" y="1375576"/>
            <a:ext cx="105587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Постройте таблицу истинности </a:t>
            </a:r>
            <a:r>
              <a:rPr lang="ru-RU" sz="3200" b="1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следующего высказывания 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и определите, при каких значениях переменных оно будет истинно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392610" y="3451901"/>
            <a:ext cx="55226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ru-RU" b="1" dirty="0"/>
              <a:t>  </a:t>
            </a:r>
            <a:r>
              <a:rPr lang="en-US" sz="3600" b="1" dirty="0"/>
              <a:t>F(A;E) = </a:t>
            </a:r>
            <a:r>
              <a:rPr lang="ru-RU" sz="3600" b="1" dirty="0"/>
              <a:t>(А *  Е) + (</a:t>
            </a:r>
            <a:r>
              <a:rPr lang="en-US" sz="3600" b="1" dirty="0">
                <a:cs typeface="Times New Roman" pitchFamily="18" charset="0"/>
              </a:rPr>
              <a:t>Ā</a:t>
            </a:r>
            <a:r>
              <a:rPr lang="ru-RU" sz="3600" b="1" dirty="0">
                <a:cs typeface="Times New Roman" pitchFamily="18" charset="0"/>
              </a:rPr>
              <a:t> * </a:t>
            </a:r>
            <a:r>
              <a:rPr lang="en-US" sz="3600" b="1" dirty="0">
                <a:cs typeface="Times New Roman" pitchFamily="18" charset="0"/>
              </a:rPr>
              <a:t>Ē</a:t>
            </a:r>
            <a:r>
              <a:rPr lang="ru-RU" sz="3600" b="1" dirty="0">
                <a:cs typeface="Times New Roman" pitchFamily="18" charset="0"/>
              </a:rPr>
              <a:t>)=1</a:t>
            </a:r>
            <a:endParaRPr lang="en-US" sz="3600" b="1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9592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A02AA019-0F88-47C5-9194-5847BA7856F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492" y="211367"/>
            <a:ext cx="12167616" cy="6839712"/>
          </a:xfrm>
          <a:prstGeom prst="rect">
            <a:avLst/>
          </a:prstGeom>
        </p:spPr>
      </p:pic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524000" y="1439328"/>
            <a:ext cx="9144000" cy="3805531"/>
          </a:xfrm>
        </p:spPr>
        <p:txBody>
          <a:bodyPr>
            <a:normAutofit fontScale="92500"/>
          </a:bodyPr>
          <a:lstStyle/>
          <a:p>
            <a:r>
              <a:rPr lang="ru-RU" sz="4800" b="1" i="1" u="sng" dirty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</a:rPr>
              <a:t>Мыслить логично </a:t>
            </a:r>
          </a:p>
          <a:p>
            <a:pPr>
              <a:lnSpc>
                <a:spcPct val="170000"/>
              </a:lnSpc>
              <a:spcAft>
                <a:spcPts val="1000"/>
              </a:spcAft>
            </a:pPr>
            <a:r>
              <a:rPr lang="ru-RU" sz="4200" b="1" i="1" dirty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значит мыслить точно и последовательно, не допуская противоречий в своих рассуждениях</a:t>
            </a:r>
          </a:p>
        </p:txBody>
      </p:sp>
      <p:pic>
        <p:nvPicPr>
          <p:cNvPr id="6" name="Рисунок 5">
            <a:hlinkClick r:id="rId3" action="ppaction://hlinksldjump"/>
            <a:extLst>
              <a:ext uri="{FF2B5EF4-FFF2-40B4-BE49-F238E27FC236}">
                <a16:creationId xmlns:a16="http://schemas.microsoft.com/office/drawing/2014/main" id="{ACB7AAF9-E5E4-4191-B700-8BB3B528C7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12749" y="6250359"/>
            <a:ext cx="701101" cy="396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798360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A02AA019-0F88-47C5-9194-5847BA7856F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67616" cy="683971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8178" y="428739"/>
            <a:ext cx="9144000" cy="2607759"/>
          </a:xfrm>
        </p:spPr>
        <p:txBody>
          <a:bodyPr>
            <a:normAutofit/>
          </a:bodyPr>
          <a:lstStyle/>
          <a:p>
            <a:r>
              <a:rPr lang="ru-RU" sz="4400" b="1" i="1" dirty="0">
                <a:solidFill>
                  <a:schemeClr val="bg2">
                    <a:lumMod val="50000"/>
                  </a:schemeClr>
                </a:solidFill>
              </a:rPr>
              <a:t>Задачи: </a:t>
            </a:r>
            <a:br>
              <a:rPr lang="ru-RU" sz="4400" b="1" i="1" dirty="0">
                <a:solidFill>
                  <a:schemeClr val="bg2">
                    <a:lumMod val="50000"/>
                  </a:schemeClr>
                </a:solidFill>
              </a:rPr>
            </a:br>
            <a:br>
              <a:rPr lang="ru-RU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</a:br>
            <a:endParaRPr lang="ru-RU" sz="5400" b="1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82130" y="2033507"/>
            <a:ext cx="10125840" cy="1655762"/>
          </a:xfrm>
        </p:spPr>
        <p:txBody>
          <a:bodyPr>
            <a:no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Освоение практических приемов построения таблиц истинности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Умение применять знания в профессиональной деятельности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Расширить терминологию будущего специалиста</a:t>
            </a:r>
          </a:p>
        </p:txBody>
      </p:sp>
    </p:spTree>
    <p:extLst>
      <p:ext uri="{BB962C8B-B14F-4D97-AF65-F5344CB8AC3E}">
        <p14:creationId xmlns:p14="http://schemas.microsoft.com/office/powerpoint/2010/main" val="3041079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C5471A96-39BB-48DF-B17C-CAFB253920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69491" y="0"/>
            <a:ext cx="12168671" cy="6840305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104181" y="2741986"/>
            <a:ext cx="11379539" cy="16825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в вычислительной технике</a:t>
            </a:r>
          </a:p>
          <a:p>
            <a:pPr marL="457200" indent="-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в логических построениях </a:t>
            </a: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v"/>
            </a:pPr>
            <a:endParaRPr lang="ru-RU" sz="3200" b="1" i="1" dirty="0">
              <a:solidFill>
                <a:schemeClr val="accent2">
                  <a:lumMod val="7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96063" y="496898"/>
            <a:ext cx="6673622" cy="13111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ru-RU" sz="4400" b="1" i="1" dirty="0">
                <a:solidFill>
                  <a:schemeClr val="bg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Практическое применение </a:t>
            </a:r>
          </a:p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ru-RU" sz="4400" b="1" i="1" dirty="0">
                <a:solidFill>
                  <a:schemeClr val="bg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Алгебры логики</a:t>
            </a:r>
          </a:p>
        </p:txBody>
      </p:sp>
    </p:spTree>
    <p:extLst>
      <p:ext uri="{BB962C8B-B14F-4D97-AF65-F5344CB8AC3E}">
        <p14:creationId xmlns:p14="http://schemas.microsoft.com/office/powerpoint/2010/main" val="2017514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A02AA019-0F88-47C5-9194-5847BA7856F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921" y="18288"/>
            <a:ext cx="12167616" cy="683971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46866" y="936437"/>
            <a:ext cx="949009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i="1" dirty="0">
                <a:solidFill>
                  <a:schemeClr val="bg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Основные понятия множеств и логики</a:t>
            </a:r>
          </a:p>
        </p:txBody>
      </p:sp>
      <p:pic>
        <p:nvPicPr>
          <p:cNvPr id="8" name="Рисунок 7">
            <a:hlinkClick r:id="rId3" action="ppaction://hlinkpres?slideindex=1&amp;slidetitle="/>
            <a:extLst>
              <a:ext uri="{FF2B5EF4-FFF2-40B4-BE49-F238E27FC236}">
                <a16:creationId xmlns:a16="http://schemas.microsoft.com/office/drawing/2014/main" id="{C12655F9-FBD7-449B-AD58-E60574F342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24112" y="3044918"/>
            <a:ext cx="743776" cy="76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502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A02AA019-0F88-47C5-9194-5847BA7856F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5944" y="0"/>
            <a:ext cx="12167616" cy="6839712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-412955" y="303369"/>
            <a:ext cx="1260495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81000" algn="ctr"/>
            <a:r>
              <a:rPr lang="ru-RU" sz="4000" b="1" i="1" dirty="0">
                <a:solidFill>
                  <a:schemeClr val="bg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ПРИМЕР 1     Записать высказывание</a:t>
            </a:r>
          </a:p>
          <a:p>
            <a:pPr indent="381000" algn="ctr"/>
            <a:r>
              <a:rPr lang="ru-RU" sz="4000" b="1" i="1" dirty="0">
                <a:solidFill>
                  <a:schemeClr val="bg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в виде формулы логики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34711" y="1592850"/>
            <a:ext cx="1194696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«Если проявитель не холодный, то фотография будет светлой»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192897" y="2540489"/>
            <a:ext cx="6284093" cy="20621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А- проявитель холодный </a:t>
            </a:r>
          </a:p>
          <a:p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В- фотография будет светлой</a:t>
            </a:r>
          </a:p>
          <a:p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Результат : </a:t>
            </a:r>
          </a:p>
          <a:p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Заказчик доволен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060161" y="4665792"/>
            <a:ext cx="48285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Логические операции 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487865" y="5250567"/>
            <a:ext cx="2861681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Инверсия</a:t>
            </a:r>
          </a:p>
          <a:p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Импликация</a:t>
            </a:r>
          </a:p>
        </p:txBody>
      </p:sp>
    </p:spTree>
    <p:extLst>
      <p:ext uri="{BB962C8B-B14F-4D97-AF65-F5344CB8AC3E}">
        <p14:creationId xmlns:p14="http://schemas.microsoft.com/office/powerpoint/2010/main" val="1918962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A02AA019-0F88-47C5-9194-5847BA7856F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22" y="0"/>
            <a:ext cx="12167616" cy="6839712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20" y="2158328"/>
            <a:ext cx="12167617" cy="859611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4"/>
          <a:srcRect t="-1714" r="66822"/>
          <a:stretch/>
        </p:blipFill>
        <p:spPr>
          <a:xfrm>
            <a:off x="4030334" y="3306252"/>
            <a:ext cx="1164218" cy="1639184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5"/>
          <a:srcRect l="71699" t="6638"/>
          <a:stretch/>
        </p:blipFill>
        <p:spPr>
          <a:xfrm>
            <a:off x="6213986" y="3316252"/>
            <a:ext cx="993800" cy="1508338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5"/>
          <a:srcRect l="35160" t="6638" r="34601"/>
          <a:stretch/>
        </p:blipFill>
        <p:spPr>
          <a:xfrm>
            <a:off x="5120445" y="3419856"/>
            <a:ext cx="1061884" cy="1508338"/>
          </a:xfrm>
          <a:prstGeom prst="rect">
            <a:avLst/>
          </a:prstGeom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AE53957F-69B8-4B3E-A393-59199D50423A}"/>
              </a:ext>
            </a:extLst>
          </p:cNvPr>
          <p:cNvSpPr/>
          <p:nvPr/>
        </p:nvSpPr>
        <p:spPr>
          <a:xfrm>
            <a:off x="1327638" y="432973"/>
            <a:ext cx="109385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>
                <a:solidFill>
                  <a:schemeClr val="bg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ПРИМЕР 1     Записать высказывание</a:t>
            </a:r>
          </a:p>
          <a:p>
            <a:r>
              <a:rPr lang="ru-RU" sz="4000" b="1" i="1" dirty="0">
                <a:solidFill>
                  <a:schemeClr val="bg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в виде формулы логики</a:t>
            </a:r>
          </a:p>
        </p:txBody>
      </p:sp>
    </p:spTree>
    <p:extLst>
      <p:ext uri="{BB962C8B-B14F-4D97-AF65-F5344CB8AC3E}">
        <p14:creationId xmlns:p14="http://schemas.microsoft.com/office/powerpoint/2010/main" val="4212978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A02AA019-0F88-47C5-9194-5847BA7856F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" y="18288"/>
            <a:ext cx="12167616" cy="683971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955409" y="206056"/>
            <a:ext cx="1140420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>
                <a:solidFill>
                  <a:schemeClr val="bg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Алгоритм построения таблицы истинности сложного высказывания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62009" y="1639516"/>
            <a:ext cx="1197066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i="1" dirty="0">
                <a:latin typeface="Book Antiqua" pitchFamily="18" charset="0"/>
              </a:rPr>
              <a:t>1</a:t>
            </a:r>
            <a:r>
              <a:rPr lang="en-US" sz="3200" b="1" dirty="0">
                <a:latin typeface="Book Antiqua" pitchFamily="18" charset="0"/>
              </a:rPr>
              <a:t>. 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количество строк - </a:t>
            </a:r>
            <a:endParaRPr lang="en-US" sz="3200" b="1" dirty="0">
              <a:solidFill>
                <a:schemeClr val="accent2">
                  <a:lumMod val="75000"/>
                </a:schemeClr>
              </a:solidFill>
              <a:latin typeface="Book Antiqua" pitchFamily="18" charset="0"/>
            </a:endParaRPr>
          </a:p>
          <a:p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количество столбцов 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-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ru-RU" sz="3200" b="1" dirty="0">
                <a:latin typeface="Book Antiqua" pitchFamily="18" charset="0"/>
              </a:rPr>
              <a:t>n+</a:t>
            </a:r>
            <a:r>
              <a:rPr lang="en-US" sz="3200" b="1" dirty="0">
                <a:latin typeface="Book Antiqua" pitchFamily="18" charset="0"/>
              </a:rPr>
              <a:t>m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 </a:t>
            </a:r>
            <a:endParaRPr lang="en-US" sz="3200" b="1" dirty="0">
              <a:solidFill>
                <a:schemeClr val="accent2">
                  <a:lumMod val="75000"/>
                </a:schemeClr>
              </a:solidFill>
              <a:latin typeface="Book Antiqua" pitchFamily="18" charset="0"/>
            </a:endParaRPr>
          </a:p>
          <a:p>
            <a:r>
              <a:rPr lang="ru-RU" sz="3200" b="1" dirty="0">
                <a:latin typeface="Book Antiqua" pitchFamily="18" charset="0"/>
              </a:rPr>
              <a:t>n</a:t>
            </a:r>
            <a:r>
              <a:rPr lang="en-US" sz="3200" b="1" dirty="0">
                <a:latin typeface="Book Antiqua" pitchFamily="18" charset="0"/>
              </a:rPr>
              <a:t>-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кол-ва переменных</a:t>
            </a:r>
            <a:endParaRPr lang="en-US" sz="3200" b="1" dirty="0">
              <a:solidFill>
                <a:schemeClr val="accent2">
                  <a:lumMod val="75000"/>
                </a:schemeClr>
              </a:solidFill>
              <a:latin typeface="Book Antiqua" pitchFamily="18" charset="0"/>
            </a:endParaRPr>
          </a:p>
          <a:p>
            <a:r>
              <a:rPr lang="en-US" sz="3200" b="1" dirty="0">
                <a:latin typeface="Book Antiqua" pitchFamily="18" charset="0"/>
              </a:rPr>
              <a:t>m-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кол-ва логических операций, входящих в сложное высказывание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6016" y="1603175"/>
            <a:ext cx="923925" cy="59055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08901" y="4310691"/>
            <a:ext cx="1139858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i="1" dirty="0">
                <a:latin typeface="Book Antiqua" pitchFamily="18" charset="0"/>
              </a:rPr>
              <a:t>2. 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начертить таблицу и заполнить заголовок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62009" y="5012096"/>
            <a:ext cx="119706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i="1" dirty="0">
                <a:latin typeface="Book Antiqua" pitchFamily="18" charset="0"/>
              </a:rPr>
              <a:t>3</a:t>
            </a:r>
            <a:r>
              <a:rPr lang="en-US" sz="3200" b="1" dirty="0">
                <a:latin typeface="Book Antiqua" pitchFamily="18" charset="0"/>
              </a:rPr>
              <a:t>. 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заполнить столбцы переменных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62009" y="5743228"/>
            <a:ext cx="88008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>
                <a:latin typeface="Book Antiqua" pitchFamily="18" charset="0"/>
              </a:rPr>
              <a:t>4. 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заполнить остальные столбцы таблицы </a:t>
            </a:r>
          </a:p>
        </p:txBody>
      </p:sp>
      <p:pic>
        <p:nvPicPr>
          <p:cNvPr id="9" name="Рисунок 8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892636" y="6277815"/>
            <a:ext cx="701101" cy="396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5885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02AA019-0F88-47C5-9194-5847BA7856F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658" y="18288"/>
            <a:ext cx="12167616" cy="683971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1922" y="339213"/>
            <a:ext cx="2080325" cy="965865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859925" y="1200994"/>
            <a:ext cx="3515706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latin typeface="Book Antiqua" pitchFamily="18" charset="0"/>
              </a:rPr>
              <a:t>n=2 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переменные</a:t>
            </a:r>
          </a:p>
          <a:p>
            <a:r>
              <a:rPr lang="en-US" sz="3200" b="1" dirty="0">
                <a:latin typeface="Book Antiqua" pitchFamily="18" charset="0"/>
              </a:rPr>
              <a:t>m</a:t>
            </a:r>
            <a:r>
              <a:rPr lang="ru-RU" sz="3200" b="1" dirty="0">
                <a:latin typeface="Book Antiqua" pitchFamily="18" charset="0"/>
              </a:rPr>
              <a:t>=2 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операции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5604874"/>
              </p:ext>
            </p:extLst>
          </p:nvPr>
        </p:nvGraphicFramePr>
        <p:xfrm>
          <a:off x="2146465" y="2585417"/>
          <a:ext cx="8128000" cy="1854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57066328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90160870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36355864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1183938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 Antiqua" pitchFamily="18" charset="0"/>
                        </a:rPr>
                        <a:t>инверсия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ru-RU" sz="18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 Antiqua" pitchFamily="18" charset="0"/>
                        </a:rPr>
                        <a:t>импликация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71700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5061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03872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14976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5320127"/>
                  </a:ext>
                </a:extLst>
              </a:tr>
            </a:tbl>
          </a:graphicData>
        </a:graphic>
      </p:graphicFrame>
      <p:pic>
        <p:nvPicPr>
          <p:cNvPr id="9" name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6465" y="2531005"/>
            <a:ext cx="8157155" cy="1981372"/>
          </a:xfrm>
          <a:prstGeom prst="rect">
            <a:avLst/>
          </a:prstGeom>
        </p:spPr>
      </p:pic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1975147"/>
              </p:ext>
            </p:extLst>
          </p:nvPr>
        </p:nvGraphicFramePr>
        <p:xfrm>
          <a:off x="2146465" y="2585417"/>
          <a:ext cx="8128000" cy="1854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72650705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8395595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34162540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8801418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 Antiqua" pitchFamily="18" charset="0"/>
                        </a:rPr>
                        <a:t>инверсия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ru-RU" sz="18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 Antiqua" pitchFamily="18" charset="0"/>
                        </a:rPr>
                        <a:t>импликация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88034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85871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34800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892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5627498"/>
                  </a:ext>
                </a:extLst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0318282"/>
              </p:ext>
            </p:extLst>
          </p:nvPr>
        </p:nvGraphicFramePr>
        <p:xfrm>
          <a:off x="2175620" y="2585417"/>
          <a:ext cx="8128000" cy="1854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18680998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66183059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77628059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6509358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 Antiqua" pitchFamily="18" charset="0"/>
                        </a:rPr>
                        <a:t>инверсия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ru-RU" sz="18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 Antiqua" pitchFamily="18" charset="0"/>
                        </a:rPr>
                        <a:t>импликация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72516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7586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74444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59688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1779920"/>
                  </a:ext>
                </a:extLst>
              </a:tr>
            </a:tbl>
          </a:graphicData>
        </a:graphic>
      </p:graphicFrame>
      <p:pic>
        <p:nvPicPr>
          <p:cNvPr id="12" name="Рисунок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23009" y="1240731"/>
            <a:ext cx="920576" cy="591363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4677733" y="1739603"/>
            <a:ext cx="41968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/>
              <a:t>n+m</a:t>
            </a:r>
            <a:r>
              <a:rPr lang="ru-RU" sz="3600" dirty="0"/>
              <a:t>=2+2=4 </a:t>
            </a: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</a:rPr>
              <a:t>СТОЛБЦА</a:t>
            </a:r>
            <a:r>
              <a:rPr lang="en-US" sz="2400" b="1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559590" y="1199175"/>
            <a:ext cx="346024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/>
              <a:t>=4+1=5 </a:t>
            </a: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</a:rPr>
              <a:t>СТРОК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61C2F92-F417-4D9E-AE12-4F027FB88C72}"/>
              </a:ext>
            </a:extLst>
          </p:cNvPr>
          <p:cNvSpPr/>
          <p:nvPr/>
        </p:nvSpPr>
        <p:spPr>
          <a:xfrm>
            <a:off x="0" y="4898651"/>
            <a:ext cx="1229427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А- проявитель холодный </a:t>
            </a:r>
          </a:p>
          <a:p>
            <a:pPr algn="ctr"/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В- фотография будет светлой</a:t>
            </a:r>
          </a:p>
        </p:txBody>
      </p:sp>
    </p:spTree>
    <p:extLst>
      <p:ext uri="{BB962C8B-B14F-4D97-AF65-F5344CB8AC3E}">
        <p14:creationId xmlns:p14="http://schemas.microsoft.com/office/powerpoint/2010/main" val="3700031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852</TotalTime>
  <Words>590</Words>
  <Application>Microsoft Office PowerPoint</Application>
  <PresentationFormat>Широкоэкранный</PresentationFormat>
  <Paragraphs>256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4" baseType="lpstr">
      <vt:lpstr>Arial</vt:lpstr>
      <vt:lpstr>Book Antiqua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Задачи: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Назарова Светлана Васильевна</dc:creator>
  <cp:lastModifiedBy>Людмила Ивановна Крошко</cp:lastModifiedBy>
  <cp:revision>47</cp:revision>
  <dcterms:created xsi:type="dcterms:W3CDTF">2023-10-19T07:07:05Z</dcterms:created>
  <dcterms:modified xsi:type="dcterms:W3CDTF">2023-11-10T09:21:49Z</dcterms:modified>
</cp:coreProperties>
</file>