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3" r:id="rId16"/>
  </p:sldIdLst>
  <p:sldSz cx="6858000" cy="5143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46" d="100"/>
          <a:sy n="146" d="100"/>
        </p:scale>
        <p:origin x="160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F4FA-E91D-4BF3-8021-00A5522FB162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D816-23C1-4A8B-B8E0-D8A42A45B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823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F4FA-E91D-4BF3-8021-00A5522FB162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D816-23C1-4A8B-B8E0-D8A42A45B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344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F4FA-E91D-4BF3-8021-00A5522FB162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D816-23C1-4A8B-B8E0-D8A42A45B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626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F4FA-E91D-4BF3-8021-00A5522FB162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D816-23C1-4A8B-B8E0-D8A42A45B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919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F4FA-E91D-4BF3-8021-00A5522FB162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D816-23C1-4A8B-B8E0-D8A42A45B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219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F4FA-E91D-4BF3-8021-00A5522FB162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D816-23C1-4A8B-B8E0-D8A42A45B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833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F4FA-E91D-4BF3-8021-00A5522FB162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D816-23C1-4A8B-B8E0-D8A42A45B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918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F4FA-E91D-4BF3-8021-00A5522FB162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D816-23C1-4A8B-B8E0-D8A42A45B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212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F4FA-E91D-4BF3-8021-00A5522FB162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D816-23C1-4A8B-B8E0-D8A42A45B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686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F4FA-E91D-4BF3-8021-00A5522FB162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D816-23C1-4A8B-B8E0-D8A42A45B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31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F4FA-E91D-4BF3-8021-00A5522FB162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D816-23C1-4A8B-B8E0-D8A42A45B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263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4F4FA-E91D-4BF3-8021-00A5522FB162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7D816-23C1-4A8B-B8E0-D8A42A45B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52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ndia.ru/text/category/russkij_yazik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2AA019-0F88-47C5-9194-5847BA7856F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57390" cy="5143500"/>
          </a:xfrm>
          <a:prstGeom prst="rect">
            <a:avLst/>
          </a:prstGeom>
        </p:spPr>
      </p:pic>
      <p:pic>
        <p:nvPicPr>
          <p:cNvPr id="1028" name="Рисунок 1" descr="30 интересных фактов из жизни Ивана Федорова">
            <a:extLst>
              <a:ext uri="{FF2B5EF4-FFF2-40B4-BE49-F238E27FC236}">
                <a16:creationId xmlns:a16="http://schemas.microsoft.com/office/drawing/2014/main" id="{F9708379-BC82-453B-980A-65CC1793A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74" y="616225"/>
            <a:ext cx="3189196" cy="4363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2FE02C2-7D08-428C-A036-A57448ABE92B}"/>
              </a:ext>
            </a:extLst>
          </p:cNvPr>
          <p:cNvSpPr/>
          <p:nvPr/>
        </p:nvSpPr>
        <p:spPr>
          <a:xfrm>
            <a:off x="3330069" y="902734"/>
            <a:ext cx="362732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Иван Федоров </a:t>
            </a:r>
          </a:p>
          <a:p>
            <a:pPr algn="ctr"/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(также Иван Фёдорович Москвитин; 1520 — 1583) — один из первых русских книгопечатников</a:t>
            </a:r>
          </a:p>
        </p:txBody>
      </p:sp>
    </p:spTree>
    <p:extLst>
      <p:ext uri="{BB962C8B-B14F-4D97-AF65-F5344CB8AC3E}">
        <p14:creationId xmlns:p14="http://schemas.microsoft.com/office/powerpoint/2010/main" val="2336152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707BCF-D3AD-4BC3-8AD4-9255F36E801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F149602-20E4-4F03-917C-3CF62B291213}"/>
              </a:ext>
            </a:extLst>
          </p:cNvPr>
          <p:cNvSpPr/>
          <p:nvPr/>
        </p:nvSpPr>
        <p:spPr>
          <a:xfrm>
            <a:off x="1155280" y="4389848"/>
            <a:ext cx="44977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Первый букварь Ивана Фёдорова</a:t>
            </a:r>
          </a:p>
        </p:txBody>
      </p:sp>
      <p:pic>
        <p:nvPicPr>
          <p:cNvPr id="8194" name="Picture 2" descr="4fc2ab31bf5d8c74e3973a93c00af869-800x">
            <a:extLst>
              <a:ext uri="{FF2B5EF4-FFF2-40B4-BE49-F238E27FC236}">
                <a16:creationId xmlns:a16="http://schemas.microsoft.com/office/drawing/2014/main" id="{CE381A32-E7A7-419D-878A-2B8E76233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18" y="538806"/>
            <a:ext cx="5134267" cy="383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775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707BCF-D3AD-4BC3-8AD4-9255F36E801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F149602-20E4-4F03-917C-3CF62B291213}"/>
              </a:ext>
            </a:extLst>
          </p:cNvPr>
          <p:cNvSpPr/>
          <p:nvPr/>
        </p:nvSpPr>
        <p:spPr>
          <a:xfrm>
            <a:off x="2118205" y="4421173"/>
            <a:ext cx="26215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Острожская Библия</a:t>
            </a:r>
          </a:p>
        </p:txBody>
      </p:sp>
      <p:pic>
        <p:nvPicPr>
          <p:cNvPr id="9218" name="Рисунок 7" descr="Первопечатник. История Ивана Федорова">
            <a:extLst>
              <a:ext uri="{FF2B5EF4-FFF2-40B4-BE49-F238E27FC236}">
                <a16:creationId xmlns:a16="http://schemas.microsoft.com/office/drawing/2014/main" id="{0AF68156-29E9-4CE8-8DEE-1501213DB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43" y="592046"/>
            <a:ext cx="5693813" cy="366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0865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707BCF-D3AD-4BC3-8AD4-9255F36E801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F149602-20E4-4F03-917C-3CF62B291213}"/>
              </a:ext>
            </a:extLst>
          </p:cNvPr>
          <p:cNvSpPr/>
          <p:nvPr/>
        </p:nvSpPr>
        <p:spPr>
          <a:xfrm>
            <a:off x="79513" y="4454434"/>
            <a:ext cx="6858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Памятник Ивану Федорову у Печатного двора в Москве </a:t>
            </a:r>
          </a:p>
        </p:txBody>
      </p:sp>
      <p:pic>
        <p:nvPicPr>
          <p:cNvPr id="10242" name="Рисунок 2" descr="Первопечатник. История Ивана Федорова">
            <a:extLst>
              <a:ext uri="{FF2B5EF4-FFF2-40B4-BE49-F238E27FC236}">
                <a16:creationId xmlns:a16="http://schemas.microsoft.com/office/drawing/2014/main" id="{6269BDFF-DEFE-4471-BB46-FF954656C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65" y="588328"/>
            <a:ext cx="5605670" cy="370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012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707BCF-D3AD-4BC3-8AD4-9255F36E801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F149602-20E4-4F03-917C-3CF62B291213}"/>
              </a:ext>
            </a:extLst>
          </p:cNvPr>
          <p:cNvSpPr/>
          <p:nvPr/>
        </p:nvSpPr>
        <p:spPr>
          <a:xfrm>
            <a:off x="939247" y="4454434"/>
            <a:ext cx="4979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/>
              <a:t>В старой русской печатне</a:t>
            </a:r>
          </a:p>
        </p:txBody>
      </p:sp>
      <p:pic>
        <p:nvPicPr>
          <p:cNvPr id="11266" name="Рисунок 1" descr="https://histrf.ru/images/articles/04/oicrpdZ2wxSrw5JVTMfW65vYBs36ZhGAQqBqLN7E.jpg">
            <a:extLst>
              <a:ext uri="{FF2B5EF4-FFF2-40B4-BE49-F238E27FC236}">
                <a16:creationId xmlns:a16="http://schemas.microsoft.com/office/drawing/2014/main" id="{9CB25D4A-A9C1-4C63-885B-7326301C0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7" y="630730"/>
            <a:ext cx="5668963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000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707BCF-D3AD-4BC3-8AD4-9255F36E801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07696" cy="51435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9A03024-D364-4F90-A572-92B49D6E38EE}"/>
              </a:ext>
            </a:extLst>
          </p:cNvPr>
          <p:cNvSpPr/>
          <p:nvPr/>
        </p:nvSpPr>
        <p:spPr>
          <a:xfrm>
            <a:off x="403123" y="1081548"/>
            <a:ext cx="6194321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Терпение, гуманизм, щедрость, трудолюбие, мужество, правдолюбие, доброжелательность, честность, бережливость, благородство, упорство, 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всепрощение, христианское смирение, щедрость, бескорыстный самоотверженный труд, изобретательность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763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707BCF-D3AD-4BC3-8AD4-9255F36E801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07696" cy="51435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9A03024-D364-4F90-A572-92B49D6E38EE}"/>
              </a:ext>
            </a:extLst>
          </p:cNvPr>
          <p:cNvSpPr/>
          <p:nvPr/>
        </p:nvSpPr>
        <p:spPr>
          <a:xfrm>
            <a:off x="403123" y="1081548"/>
            <a:ext cx="6194321" cy="458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707BCF-D3AD-4BC3-8AD4-9255F36E801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96" y="0"/>
            <a:ext cx="6907696" cy="51435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3427" y="1307690"/>
            <a:ext cx="613586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Если вы удачно выберете труд</a:t>
            </a:r>
            <a:r>
              <a:rPr lang="ru-RU" sz="2800" dirty="0">
                <a:solidFill>
                  <a:srgbClr val="11111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 вложите в него всю свою душу, то счастье само вас отыщет</a:t>
            </a:r>
            <a:r>
              <a:rPr lang="ru-RU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449580" algn="r">
              <a:spcAft>
                <a:spcPts val="0"/>
              </a:spcAft>
            </a:pPr>
            <a:r>
              <a:rPr lang="ru-RU" sz="28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К.Д. Ушинский</a:t>
            </a:r>
          </a:p>
        </p:txBody>
      </p:sp>
    </p:spTree>
    <p:extLst>
      <p:ext uri="{BB962C8B-B14F-4D97-AF65-F5344CB8AC3E}">
        <p14:creationId xmlns:p14="http://schemas.microsoft.com/office/powerpoint/2010/main" val="1324329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393D1C-CC66-4488-8CDE-071342E8238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86"/>
            <a:ext cx="6907696" cy="5154286"/>
          </a:xfrm>
          <a:prstGeom prst="rect">
            <a:avLst/>
          </a:prstGeom>
        </p:spPr>
      </p:pic>
      <p:pic>
        <p:nvPicPr>
          <p:cNvPr id="2050" name="Picture 2" descr="TIA7knVYGlw">
            <a:extLst>
              <a:ext uri="{FF2B5EF4-FFF2-40B4-BE49-F238E27FC236}">
                <a16:creationId xmlns:a16="http://schemas.microsoft.com/office/drawing/2014/main" id="{D85C98EB-E814-467B-AB1C-AAC499F9A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36" y="236317"/>
            <a:ext cx="3748728" cy="432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4B92D03-FA22-41E0-9004-C8A25B255C54}"/>
              </a:ext>
            </a:extLst>
          </p:cNvPr>
          <p:cNvSpPr/>
          <p:nvPr/>
        </p:nvSpPr>
        <p:spPr>
          <a:xfrm>
            <a:off x="1234937" y="4295319"/>
            <a:ext cx="4437822" cy="848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Обложка книги В.С. Прибыткова «Иван Фёдоров»</a:t>
            </a:r>
            <a:endParaRPr lang="ru-RU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745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707BCF-D3AD-4BC3-8AD4-9255F36E801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07696" cy="51435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0BA498F-38F6-4DFA-93A0-6118E22BE9F9}"/>
              </a:ext>
            </a:extLst>
          </p:cNvPr>
          <p:cNvSpPr/>
          <p:nvPr/>
        </p:nvSpPr>
        <p:spPr>
          <a:xfrm>
            <a:off x="0" y="385821"/>
            <a:ext cx="685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Тема урока: «Русский национальный характер </a:t>
            </a:r>
          </a:p>
          <a:p>
            <a:pPr algn="ctr"/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ервопечатника Ивана Фёдорова»</a:t>
            </a:r>
            <a:endParaRPr lang="ru-RU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33-1">
            <a:extLst>
              <a:ext uri="{FF2B5EF4-FFF2-40B4-BE49-F238E27FC236}">
                <a16:creationId xmlns:a16="http://schemas.microsoft.com/office/drawing/2014/main" id="{FFE4C2EA-6492-4079-8444-45B5E451C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85" y="1368012"/>
            <a:ext cx="5684630" cy="322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98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707BCF-D3AD-4BC3-8AD4-9255F36E801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39"/>
            <a:ext cx="6907696" cy="513356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FB6B75A-EDA0-4765-B452-EB8FF41D1F69}"/>
              </a:ext>
            </a:extLst>
          </p:cNvPr>
          <p:cNvSpPr/>
          <p:nvPr/>
        </p:nvSpPr>
        <p:spPr>
          <a:xfrm>
            <a:off x="397565" y="1324678"/>
            <a:ext cx="6460435" cy="2521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Характер</a:t>
            </a:r>
            <a:r>
              <a:rPr lang="ru-RU" sz="2600" dirty="0">
                <a:ea typeface="Calibri" panose="020F0502020204030204" pitchFamily="34" charset="0"/>
                <a:cs typeface="Times New Roman" panose="02020603050405020304" pitchFamily="18" charset="0"/>
              </a:rPr>
              <a:t> — совокупность психических, духовных свойств человека, обнаруживающихся в его поведении; человек с характером, сильный характер</a:t>
            </a:r>
            <a:r>
              <a:rPr lang="ru-RU" sz="26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2600" i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600" i="1" u="sng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Толковый словарь</a:t>
            </a:r>
            <a:r>
              <a:rPr lang="ru-RU" sz="2600" u="sng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600" i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 tooltip="Русский язык"/>
              </a:rPr>
              <a:t>русского языка</a:t>
            </a:r>
            <a:r>
              <a:rPr lang="ru-RU" sz="2600" i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2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222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707BCF-D3AD-4BC3-8AD4-9255F36E801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07696" cy="51435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9A03024-D364-4F90-A572-92B49D6E38EE}"/>
              </a:ext>
            </a:extLst>
          </p:cNvPr>
          <p:cNvSpPr/>
          <p:nvPr/>
        </p:nvSpPr>
        <p:spPr>
          <a:xfrm>
            <a:off x="403123" y="1081548"/>
            <a:ext cx="6194321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Терпение, гуманизм, щедрость, трудолюбие, мужество, правдолюбие, доброжелательность, честность, бережливость, благородство, упорство, 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всепрощение, христианское смирение, щедрость, бескорыстный самоотверженный труд, изобретательность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669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707BCF-D3AD-4BC3-8AD4-9255F36E801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07696" cy="5143500"/>
          </a:xfrm>
          <a:prstGeom prst="rect">
            <a:avLst/>
          </a:prstGeom>
        </p:spPr>
      </p:pic>
      <p:pic>
        <p:nvPicPr>
          <p:cNvPr id="4098" name="Picture 2" descr="001">
            <a:extLst>
              <a:ext uri="{FF2B5EF4-FFF2-40B4-BE49-F238E27FC236}">
                <a16:creationId xmlns:a16="http://schemas.microsoft.com/office/drawing/2014/main" id="{5B9EE379-FB8E-4D5C-AD5C-DA8259784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956" y="400613"/>
            <a:ext cx="2821858" cy="391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3443243-2676-40F6-B300-5F77C2188BD9}"/>
              </a:ext>
            </a:extLst>
          </p:cNvPr>
          <p:cNvSpPr/>
          <p:nvPr/>
        </p:nvSpPr>
        <p:spPr>
          <a:xfrm>
            <a:off x="1197664" y="4316630"/>
            <a:ext cx="44129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/>
              <a:t>Виктор Васнецов, </a:t>
            </a:r>
          </a:p>
          <a:p>
            <a:pPr algn="ctr"/>
            <a:r>
              <a:rPr lang="ru-RU" sz="2200" dirty="0"/>
              <a:t>«Царь Иван Васильевич Грозный»</a:t>
            </a:r>
          </a:p>
        </p:txBody>
      </p:sp>
    </p:spTree>
    <p:extLst>
      <p:ext uri="{BB962C8B-B14F-4D97-AF65-F5344CB8AC3E}">
        <p14:creationId xmlns:p14="http://schemas.microsoft.com/office/powerpoint/2010/main" val="134721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707BCF-D3AD-4BC3-8AD4-9255F36E801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07696" cy="5143500"/>
          </a:xfrm>
          <a:prstGeom prst="rect">
            <a:avLst/>
          </a:prstGeom>
        </p:spPr>
      </p:pic>
      <p:pic>
        <p:nvPicPr>
          <p:cNvPr id="5122" name="Picture 2" descr="621737b96add35738012b1f3">
            <a:extLst>
              <a:ext uri="{FF2B5EF4-FFF2-40B4-BE49-F238E27FC236}">
                <a16:creationId xmlns:a16="http://schemas.microsoft.com/office/drawing/2014/main" id="{D41179C3-67AD-42E8-822C-9E8E260E1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10" y="697831"/>
            <a:ext cx="6394375" cy="36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1D1B001-A99E-44D0-B7C2-D774A218D167}"/>
              </a:ext>
            </a:extLst>
          </p:cNvPr>
          <p:cNvSpPr/>
          <p:nvPr/>
        </p:nvSpPr>
        <p:spPr>
          <a:xfrm>
            <a:off x="1514564" y="4499785"/>
            <a:ext cx="382886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/>
              <a:t>Первопечатник Иван Фёдоров</a:t>
            </a:r>
          </a:p>
        </p:txBody>
      </p:sp>
    </p:spTree>
    <p:extLst>
      <p:ext uri="{BB962C8B-B14F-4D97-AF65-F5344CB8AC3E}">
        <p14:creationId xmlns:p14="http://schemas.microsoft.com/office/powerpoint/2010/main" val="4262425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707BCF-D3AD-4BC3-8AD4-9255F36E801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07696" cy="5143500"/>
          </a:xfrm>
          <a:prstGeom prst="rect">
            <a:avLst/>
          </a:prstGeom>
        </p:spPr>
      </p:pic>
      <p:pic>
        <p:nvPicPr>
          <p:cNvPr id="6146" name="Рисунок 3" descr="Первопечатник. История Ивана Федорова">
            <a:extLst>
              <a:ext uri="{FF2B5EF4-FFF2-40B4-BE49-F238E27FC236}">
                <a16:creationId xmlns:a16="http://schemas.microsoft.com/office/drawing/2014/main" id="{BF789B5A-D6A5-465D-BDF2-1ACA8DEF1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6" y="678426"/>
            <a:ext cx="6343007" cy="375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F420748-90F3-4783-9C22-9C9C31FFB88C}"/>
              </a:ext>
            </a:extLst>
          </p:cNvPr>
          <p:cNvSpPr/>
          <p:nvPr/>
        </p:nvSpPr>
        <p:spPr>
          <a:xfrm>
            <a:off x="1004072" y="4544643"/>
            <a:ext cx="484985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/>
              <a:t>Первое издание «Апостола» в Москве</a:t>
            </a:r>
          </a:p>
        </p:txBody>
      </p:sp>
    </p:spTree>
    <p:extLst>
      <p:ext uri="{BB962C8B-B14F-4D97-AF65-F5344CB8AC3E}">
        <p14:creationId xmlns:p14="http://schemas.microsoft.com/office/powerpoint/2010/main" val="3933329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707BCF-D3AD-4BC3-8AD4-9255F36E801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07696" cy="5143500"/>
          </a:xfrm>
          <a:prstGeom prst="rect">
            <a:avLst/>
          </a:prstGeom>
        </p:spPr>
      </p:pic>
      <p:pic>
        <p:nvPicPr>
          <p:cNvPr id="7170" name="Picture 2" descr="265">
            <a:extLst>
              <a:ext uri="{FF2B5EF4-FFF2-40B4-BE49-F238E27FC236}">
                <a16:creationId xmlns:a16="http://schemas.microsoft.com/office/drawing/2014/main" id="{1C3E2F2C-FAB5-4D32-8177-C61E014B1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81" y="500131"/>
            <a:ext cx="4846637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F149602-20E4-4F03-917C-3CF62B291213}"/>
              </a:ext>
            </a:extLst>
          </p:cNvPr>
          <p:cNvSpPr/>
          <p:nvPr/>
        </p:nvSpPr>
        <p:spPr>
          <a:xfrm>
            <a:off x="2366272" y="4497739"/>
            <a:ext cx="212545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/>
              <a:t>Евангелист Лука</a:t>
            </a:r>
          </a:p>
        </p:txBody>
      </p:sp>
    </p:spTree>
    <p:extLst>
      <p:ext uri="{BB962C8B-B14F-4D97-AF65-F5344CB8AC3E}">
        <p14:creationId xmlns:p14="http://schemas.microsoft.com/office/powerpoint/2010/main" val="29263681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324</TotalTime>
  <Words>201</Words>
  <Application>Microsoft Office PowerPoint</Application>
  <PresentationFormat>Произвольный</PresentationFormat>
  <Paragraphs>23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Назарова Светлана Васильевна</dc:creator>
  <cp:lastModifiedBy>Людмила Ивановна Крошко</cp:lastModifiedBy>
  <cp:revision>19</cp:revision>
  <dcterms:created xsi:type="dcterms:W3CDTF">2023-10-19T07:07:05Z</dcterms:created>
  <dcterms:modified xsi:type="dcterms:W3CDTF">2023-11-10T10:51:20Z</dcterms:modified>
</cp:coreProperties>
</file>