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270" autoAdjust="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C326C-435F-4D52-A5C0-FACEA24E0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91A4E-75CA-47C4-B968-798B0108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9A622-FF54-4A3A-9638-9B43231A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93058-79EA-4C7C-A4F8-80BE1A22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E4762-B848-4C99-B05C-4214747E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65C8E-4F21-4A8A-9BF7-7BF65A84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F9D1CD-DBAC-45EA-9C4B-3BE9EEF14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8C46-1DB2-4448-B2BC-81E6EA38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9017F-62FE-4409-A290-82784DE9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CE718-2FAD-4B43-B9B2-08DDB69B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9B6F65-F7B0-4C14-B5EC-4941580E9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5AC1B3-B05F-4245-8022-16F79785D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7FA50-CDC6-4945-9E4A-E6223272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0CA52-9EB5-4C8D-98F6-7E31FAC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0D7ED-B860-4DDB-8469-04E11C6C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9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8230C-4B74-4FF5-A9DD-FC3D16D3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547C9-AE40-464F-A9D6-E0FE458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49641-4B1E-45CB-8058-1A25A16C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22F38-D05E-42A9-BFF0-55F8188F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9F1F0-3CD6-4E4C-8392-0C0A17D4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032C-C488-4735-8A8A-842CFF9B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E40C4-CE0E-449A-B7BB-88CAABA1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AE095-3513-4D5B-8255-1CC73D71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0A485-AF94-4927-9015-9C9131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07DD6-E06B-4A59-855C-84DF45B5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9797E-ED72-403D-8184-635B121E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DFC32-2D5A-4F61-A52C-B57D4B8E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72B73-9924-4B03-8A62-F5B92957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1DAA38-6654-4239-A0E9-BC2A016F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AD4C44-F228-48FB-BBF2-5AD641F0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80D56-87AA-4AF0-A403-A997F41E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7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CE08D-3417-4738-B6FC-9C3D15B7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0F0DF-16C1-4F5E-8C0A-DE2D8E40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5D0C8D-028B-4E17-9E64-E96C9B95A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B59E90-729A-4ADA-A95D-A28626D63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A087D1-3CF6-45D5-A2D7-13DC32E27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BF447A-5430-4A62-BB15-6CB8DD5A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FF2438-7FCE-445F-8E8B-3EF2A3A8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FF4216-75D3-4BE4-8F39-A06BB6FE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7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EDD1E-9B00-4739-9E7E-8E6591D9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3B30E1-30E9-4B2E-878A-9142B538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DEA161-C1F7-4912-8FA3-AEBF99C0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E330DB-D568-4DC1-A4C7-18FF6287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7272AF-D410-4971-9604-1E96AAC0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51C9F0-A375-469D-BF7F-B5101002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176C63-39AB-4059-AC8C-DECC2F92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1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C1680-1A72-4948-A293-C861E8B5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D9B97-B0C5-4836-AED6-E20C1E52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674FF8-E025-4960-B14E-30742A8D6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21036-3A9A-4F2C-BC5C-CEA92C06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293E4-CF92-4D1C-B41A-03A3BBB3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03903-ACF5-431D-B21C-76C74BDE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4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F2147-D57E-4053-940E-15771B0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DB8DAA-7491-40EC-B5CF-DF2DE68B8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193483-606F-4DB7-9478-F38CF5C9E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01C342-E1F1-47EA-BF44-8DAB8E84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47555-E670-4EB6-BA24-EAA433B9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ACEFF7-FE07-4D29-8597-304BA61A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8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763A1-B61A-4746-A483-875BA765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66AEB3-1268-4994-A676-5E99BDA1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95266-6446-45C8-AA31-455BD7B2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FC7F6-3257-4C43-B3EC-D43915B86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31ED8-3306-4B52-BA8A-2464EE0D6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6A6AB-78BE-792C-0F37-27E6E6EE553A}"/>
              </a:ext>
            </a:extLst>
          </p:cNvPr>
          <p:cNvSpPr txBox="1"/>
          <p:nvPr/>
        </p:nvSpPr>
        <p:spPr>
          <a:xfrm>
            <a:off x="1272073" y="1566284"/>
            <a:ext cx="9647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+mj-lt"/>
              </a:rPr>
              <a:t>Графический дизайн в постиндустриальном (информационном) обществе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0FC54-50FA-A20B-553D-6478836E429D}"/>
              </a:ext>
            </a:extLst>
          </p:cNvPr>
          <p:cNvSpPr txBox="1"/>
          <p:nvPr/>
        </p:nvSpPr>
        <p:spPr>
          <a:xfrm>
            <a:off x="7809722" y="4414553"/>
            <a:ext cx="52624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Графический дизайн </a:t>
            </a:r>
          </a:p>
          <a:p>
            <a:r>
              <a:rPr lang="ru-RU" sz="2000" b="1" dirty="0">
                <a:latin typeface="+mj-lt"/>
              </a:rPr>
              <a:t>54.01.20</a:t>
            </a:r>
          </a:p>
          <a:p>
            <a:endParaRPr lang="ru-RU" sz="2000" b="1" dirty="0">
              <a:latin typeface="+mj-lt"/>
            </a:endParaRPr>
          </a:p>
          <a:p>
            <a:r>
              <a:rPr lang="ru-RU" sz="2000" b="1" dirty="0">
                <a:latin typeface="+mj-lt"/>
              </a:rPr>
              <a:t>Преподаватели: </a:t>
            </a:r>
          </a:p>
          <a:p>
            <a:r>
              <a:rPr lang="ru-RU" sz="2000" b="1" dirty="0">
                <a:latin typeface="+mj-lt"/>
              </a:rPr>
              <a:t>Вальмус Ольга Михайловна</a:t>
            </a:r>
          </a:p>
          <a:p>
            <a:r>
              <a:rPr lang="ru-RU" sz="2000" b="1" dirty="0">
                <a:latin typeface="+mj-lt"/>
              </a:rPr>
              <a:t>Попова Юлия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33615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94B04B-EA6F-4F58-B239-6853C1EB6D5A}"/>
              </a:ext>
            </a:extLst>
          </p:cNvPr>
          <p:cNvSpPr txBox="1"/>
          <p:nvPr/>
        </p:nvSpPr>
        <p:spPr>
          <a:xfrm>
            <a:off x="929392" y="671691"/>
            <a:ext cx="893413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Возможные варианты ответов:</a:t>
            </a:r>
          </a:p>
          <a:p>
            <a:endParaRPr lang="ru-RU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Приобретение новой техники, потому как она быстро устаревает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Быстрая скорость работы (всем нужно быстро и срочно)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Зависимость от интернет связи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Продажа услуги: разработка для конкретного клиента, а не общая концепция (логотип)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Инклюзивность дизайна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Концепция устойчивого дизайна (реакция на глобальный экономический кризис)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Адаптация дизайна для пользователей с клиповым мышлением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Конкуренция и</a:t>
            </a:r>
            <a:r>
              <a:rPr lang="en-US" sz="2400" dirty="0">
                <a:latin typeface="+mj-lt"/>
              </a:rPr>
              <a:t>/</a:t>
            </a:r>
            <a:r>
              <a:rPr lang="ru-RU" sz="2400" dirty="0">
                <a:latin typeface="+mj-lt"/>
              </a:rPr>
              <a:t>или сотрудничество с искусственным интеллектом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96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155EF3-57A4-406B-ACFC-0F6EC00735D2}"/>
              </a:ext>
            </a:extLst>
          </p:cNvPr>
          <p:cNvSpPr txBox="1"/>
          <p:nvPr/>
        </p:nvSpPr>
        <p:spPr>
          <a:xfrm>
            <a:off x="2383436" y="749508"/>
            <a:ext cx="8109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Выставление оценок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E7FD0-A827-44CE-A005-DC497A5E4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34015"/>
            <a:ext cx="4829487" cy="34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0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42A34-634E-473F-8095-76AB3DB86732}"/>
              </a:ext>
            </a:extLst>
          </p:cNvPr>
          <p:cNvSpPr txBox="1"/>
          <p:nvPr/>
        </p:nvSpPr>
        <p:spPr>
          <a:xfrm>
            <a:off x="674557" y="1154243"/>
            <a:ext cx="81696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+mj-lt"/>
              </a:rPr>
              <a:t>Рефлексия</a:t>
            </a:r>
          </a:p>
          <a:p>
            <a:pPr marL="742950" indent="-742950">
              <a:buAutoNum type="arabicPeriod"/>
            </a:pPr>
            <a:r>
              <a:rPr lang="ru-RU" sz="3600" dirty="0">
                <a:latin typeface="+mj-lt"/>
              </a:rPr>
              <a:t>Было интересно…</a:t>
            </a:r>
          </a:p>
          <a:p>
            <a:pPr marL="742950" indent="-742950">
              <a:buAutoNum type="arabicPeriod"/>
            </a:pPr>
            <a:r>
              <a:rPr lang="ru-RU" sz="3600" dirty="0">
                <a:latin typeface="+mj-lt"/>
              </a:rPr>
              <a:t>Я научился…</a:t>
            </a:r>
          </a:p>
          <a:p>
            <a:pPr marL="742950" indent="-742950">
              <a:buAutoNum type="arabicPeriod"/>
            </a:pPr>
            <a:r>
              <a:rPr lang="ru-RU" sz="3600" dirty="0">
                <a:latin typeface="+mj-lt"/>
              </a:rPr>
              <a:t>Меня удивило…</a:t>
            </a:r>
          </a:p>
          <a:p>
            <a:pPr marL="742950" indent="-742950">
              <a:buAutoNum type="arabicPeriod"/>
            </a:pPr>
            <a:r>
              <a:rPr lang="ru-RU" sz="3600" dirty="0">
                <a:latin typeface="+mj-lt"/>
              </a:rPr>
              <a:t>Было трудно…</a:t>
            </a:r>
          </a:p>
          <a:p>
            <a:pPr marL="742950" indent="-742950">
              <a:buAutoNum type="arabicPeriod"/>
            </a:pPr>
            <a:r>
              <a:rPr lang="ru-RU" sz="3600" dirty="0">
                <a:latin typeface="+mj-lt"/>
              </a:rPr>
              <a:t>Дополнения (если есть)…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CCFA0-2B8B-469C-BE93-7ABEF9A5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оценивания: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B8DCB7-A97F-4D56-ABAE-D1B7E089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394085"/>
            <a:ext cx="11039007" cy="4782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1. Наличие готового домашнего задания (сдается лист в конце урока)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2. Активность работы в команде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3. Активность работы на уроке: задавание вопросов другим группам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Оценка «отлично» ставится при высокой активности п.2 и п.3 и наличии домашнего задания</a:t>
            </a:r>
          </a:p>
          <a:p>
            <a:r>
              <a:rPr lang="ru-RU" dirty="0">
                <a:latin typeface="+mj-lt"/>
              </a:rPr>
              <a:t>Оценка «хорошо» ставится при высокой активности п.2 или п.3 и наличии домашнего задания</a:t>
            </a:r>
          </a:p>
          <a:p>
            <a:r>
              <a:rPr lang="ru-RU" dirty="0">
                <a:latin typeface="+mj-lt"/>
              </a:rPr>
              <a:t>Оценка «удовлетворительно» ставится при высокой активности п.2 и п.3 ИЛИ при наличии домашнего 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2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FF98-A2A6-428D-8F3B-7B1A9275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6" y="244309"/>
            <a:ext cx="10515600" cy="2243164"/>
          </a:xfrm>
        </p:spPr>
        <p:txBody>
          <a:bodyPr/>
          <a:lstStyle/>
          <a:p>
            <a:r>
              <a:rPr lang="ru-RU" dirty="0"/>
              <a:t>Что вы знаете о постиндустриальном обществе?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63602C-5752-4F2F-96BD-82487E349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27" y="1906432"/>
            <a:ext cx="6307885" cy="47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7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21919-6F86-C640-FD28-26E05380D7DD}"/>
              </a:ext>
            </a:extLst>
          </p:cNvPr>
          <p:cNvSpPr txBox="1"/>
          <p:nvPr/>
        </p:nvSpPr>
        <p:spPr>
          <a:xfrm>
            <a:off x="3437024" y="302804"/>
            <a:ext cx="8742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Особенности постиндустриального (информационного) общества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02B14-E3ED-6048-27D8-DD060BE19906}"/>
              </a:ext>
            </a:extLst>
          </p:cNvPr>
          <p:cNvSpPr txBox="1"/>
          <p:nvPr/>
        </p:nvSpPr>
        <p:spPr>
          <a:xfrm>
            <a:off x="408992" y="1091615"/>
            <a:ext cx="113740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Постиндустриальное или информационное общество — современный тип, который основывается на преобладании информации и компьютерных технологий в производстве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99D0B-14E2-EB4C-A5AD-CADF5206F207}"/>
              </a:ext>
            </a:extLst>
          </p:cNvPr>
          <p:cNvSpPr txBox="1"/>
          <p:nvPr/>
        </p:nvSpPr>
        <p:spPr>
          <a:xfrm>
            <a:off x="660918" y="1691780"/>
            <a:ext cx="1188097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latin typeface="+mj-lt"/>
            </a:endParaRPr>
          </a:p>
          <a:p>
            <a:pPr algn="ctr"/>
            <a:endParaRPr lang="ru-RU" sz="2800" dirty="0">
              <a:latin typeface="+mj-lt"/>
            </a:endParaRPr>
          </a:p>
          <a:p>
            <a:pPr algn="ctr"/>
            <a:r>
              <a:rPr lang="ru-RU" sz="2800" dirty="0">
                <a:latin typeface="+mj-lt"/>
              </a:rPr>
              <a:t>Главный фактор производства — </a:t>
            </a:r>
            <a:r>
              <a:rPr lang="ru-RU" sz="2800" b="1" dirty="0">
                <a:latin typeface="+mj-lt"/>
              </a:rPr>
              <a:t>информация. </a:t>
            </a:r>
            <a:br>
              <a:rPr lang="ru-RU" sz="2800" dirty="0">
                <a:latin typeface="+mj-lt"/>
              </a:rPr>
            </a:br>
            <a:r>
              <a:rPr lang="ru-RU" sz="2800" b="1" dirty="0">
                <a:latin typeface="+mj-lt"/>
              </a:rPr>
              <a:t>Характерные черты:</a:t>
            </a:r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1. Развитие сферы услуг</a:t>
            </a:r>
          </a:p>
          <a:p>
            <a:r>
              <a:rPr lang="ru-RU" sz="2800" dirty="0">
                <a:latin typeface="+mj-lt"/>
              </a:rPr>
              <a:t>2. Основная единица товара — информация (знания)</a:t>
            </a:r>
          </a:p>
          <a:p>
            <a:r>
              <a:rPr lang="ru-RU" sz="2800" dirty="0">
                <a:latin typeface="+mj-lt"/>
              </a:rPr>
              <a:t>3. Развитие информационных технологий</a:t>
            </a:r>
          </a:p>
          <a:p>
            <a:r>
              <a:rPr lang="ru-RU" sz="2800" dirty="0">
                <a:latin typeface="+mj-lt"/>
              </a:rPr>
              <a:t>4. Профессиональное деление общества</a:t>
            </a:r>
          </a:p>
          <a:p>
            <a:r>
              <a:rPr lang="ru-RU" sz="2800" dirty="0">
                <a:latin typeface="+mj-lt"/>
              </a:rPr>
              <a:t>5. Широкое использование компьютерных технологий, автоматизация промышленности</a:t>
            </a:r>
          </a:p>
          <a:p>
            <a:r>
              <a:rPr lang="ru-RU" sz="2800" dirty="0">
                <a:latin typeface="+mj-lt"/>
              </a:rPr>
              <a:t>6. Глобализация экономики</a:t>
            </a:r>
          </a:p>
          <a:p>
            <a:r>
              <a:rPr lang="ru-RU" sz="2800" dirty="0">
                <a:latin typeface="+mj-lt"/>
              </a:rPr>
              <a:t>7. Реализация научно-технической революции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74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772891-201B-29A2-2759-ACF49B201A12}"/>
              </a:ext>
            </a:extLst>
          </p:cNvPr>
          <p:cNvSpPr txBox="1"/>
          <p:nvPr/>
        </p:nvSpPr>
        <p:spPr>
          <a:xfrm>
            <a:off x="702906" y="2273159"/>
            <a:ext cx="107861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Фактор развития — теоретические знания или информация</a:t>
            </a: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b="1" dirty="0">
                <a:latin typeface="+mj-lt"/>
              </a:rPr>
              <a:t>Ведущая технология </a:t>
            </a:r>
            <a:r>
              <a:rPr lang="ru-RU" sz="3600" dirty="0">
                <a:latin typeface="+mj-lt"/>
              </a:rPr>
              <a:t>— умственная, а не ручной труд (как в традиционном) и не машинная технология (как в индустриальном)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C0E06-9317-C3E8-5510-362536EB945D}"/>
              </a:ext>
            </a:extLst>
          </p:cNvPr>
          <p:cNvSpPr txBox="1"/>
          <p:nvPr/>
        </p:nvSpPr>
        <p:spPr>
          <a:xfrm>
            <a:off x="2220482" y="568356"/>
            <a:ext cx="7751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Особенности постиндустриального (информационного)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7079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22449-DA62-5438-9F90-D8AE1378EEB8}"/>
              </a:ext>
            </a:extLst>
          </p:cNvPr>
          <p:cNvSpPr txBox="1"/>
          <p:nvPr/>
        </p:nvSpPr>
        <p:spPr>
          <a:xfrm>
            <a:off x="1510004" y="924603"/>
            <a:ext cx="91719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Непрерывное образование в </a:t>
            </a:r>
          </a:p>
          <a:p>
            <a:pPr algn="ctr"/>
            <a:r>
              <a:rPr lang="ru-RU" sz="3600" dirty="0">
                <a:latin typeface="+mj-lt"/>
              </a:rPr>
              <a:t>постиндустриальном (информационном) обществе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C361D-A450-C364-7A4E-DF431C51E88B}"/>
              </a:ext>
            </a:extLst>
          </p:cNvPr>
          <p:cNvSpPr txBox="1"/>
          <p:nvPr/>
        </p:nvSpPr>
        <p:spPr>
          <a:xfrm>
            <a:off x="877076" y="2894150"/>
            <a:ext cx="108515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Концепция непрерывного обучения заключается в том, чтобы после окончания учебного заведения продолжать развиваться — и профессионально, и личностно, — так как полученные знания быстро устаревают</a:t>
            </a:r>
          </a:p>
        </p:txBody>
      </p:sp>
    </p:spTree>
    <p:extLst>
      <p:ext uri="{BB962C8B-B14F-4D97-AF65-F5344CB8AC3E}">
        <p14:creationId xmlns:p14="http://schemas.microsoft.com/office/powerpoint/2010/main" val="304107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1026" name="Picture 2" descr="Как развить привычку непрерывного образования | Блог 4brain">
            <a:extLst>
              <a:ext uri="{FF2B5EF4-FFF2-40B4-BE49-F238E27FC236}">
                <a16:creationId xmlns:a16="http://schemas.microsoft.com/office/drawing/2014/main" id="{7864F7B2-5D59-6F70-E9A6-FF749A9C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2" y="2806741"/>
            <a:ext cx="6064899" cy="35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5B829-4233-A370-7E0C-1EB9E48A2614}"/>
              </a:ext>
            </a:extLst>
          </p:cNvPr>
          <p:cNvSpPr txBox="1"/>
          <p:nvPr/>
        </p:nvSpPr>
        <p:spPr>
          <a:xfrm>
            <a:off x="1108928" y="1032055"/>
            <a:ext cx="99741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Непрерывное образование в моей профессии</a:t>
            </a:r>
          </a:p>
          <a:p>
            <a:pPr algn="ctr"/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297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5" y="1986248"/>
            <a:ext cx="5129784" cy="288550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Как развить привычку непрерывного образования | Блог 4brain">
            <a:extLst>
              <a:ext uri="{FF2B5EF4-FFF2-40B4-BE49-F238E27FC236}">
                <a16:creationId xmlns:a16="http://schemas.microsoft.com/office/drawing/2014/main" id="{A25C89D2-07E1-EF5D-0330-1C079DEEA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2056783"/>
            <a:ext cx="5129784" cy="27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04E13C-326B-E7CF-CD72-85232B00BA22}"/>
              </a:ext>
            </a:extLst>
          </p:cNvPr>
          <p:cNvSpPr txBox="1"/>
          <p:nvPr/>
        </p:nvSpPr>
        <p:spPr>
          <a:xfrm>
            <a:off x="6421035" y="117015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Непрерывное образование в моей профессии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13F00-E8B4-0186-813C-3DB3DC62B7B8}"/>
              </a:ext>
            </a:extLst>
          </p:cNvPr>
          <p:cNvSpPr txBox="1"/>
          <p:nvPr/>
        </p:nvSpPr>
        <p:spPr>
          <a:xfrm>
            <a:off x="6421035" y="2532316"/>
            <a:ext cx="62608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</a:rPr>
              <a:t>1. Нужно ли оно? Зачем?</a:t>
            </a:r>
          </a:p>
          <a:p>
            <a:r>
              <a:rPr lang="ru-RU" sz="3200" dirty="0">
                <a:latin typeface="+mj-lt"/>
              </a:rPr>
              <a:t>2. Где мы можем учиться?</a:t>
            </a:r>
          </a:p>
          <a:p>
            <a:r>
              <a:rPr lang="ru-RU" sz="3200" dirty="0">
                <a:latin typeface="+mj-lt"/>
              </a:rPr>
              <a:t>3. Что будет, если мы </a:t>
            </a:r>
          </a:p>
          <a:p>
            <a:r>
              <a:rPr lang="ru-RU" sz="3200" dirty="0">
                <a:latin typeface="+mj-lt"/>
              </a:rPr>
              <a:t>перестанем постоянно </a:t>
            </a:r>
          </a:p>
          <a:p>
            <a:r>
              <a:rPr lang="ru-RU" sz="3200" dirty="0">
                <a:latin typeface="+mj-lt"/>
              </a:rPr>
              <a:t>учиться новому?</a:t>
            </a:r>
          </a:p>
          <a:p>
            <a:r>
              <a:rPr lang="ru-RU" sz="3200" dirty="0">
                <a:latin typeface="+mj-lt"/>
              </a:rPr>
              <a:t>4. Так было всегда?</a:t>
            </a:r>
          </a:p>
        </p:txBody>
      </p:sp>
    </p:spTree>
    <p:extLst>
      <p:ext uri="{BB962C8B-B14F-4D97-AF65-F5344CB8AC3E}">
        <p14:creationId xmlns:p14="http://schemas.microsoft.com/office/powerpoint/2010/main" val="201751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12167616" cy="6839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97EED6-264E-4BF9-A391-2A34A52A0224}"/>
              </a:ext>
            </a:extLst>
          </p:cNvPr>
          <p:cNvSpPr txBox="1"/>
          <p:nvPr/>
        </p:nvSpPr>
        <p:spPr>
          <a:xfrm>
            <a:off x="871928" y="1229192"/>
            <a:ext cx="104481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Какие еще особенности информационного общества связаны с вашей будущей профессией?</a:t>
            </a:r>
          </a:p>
          <a:p>
            <a:endParaRPr lang="ru-RU" sz="4000" dirty="0"/>
          </a:p>
          <a:p>
            <a:r>
              <a:rPr lang="ru-RU" sz="4000" dirty="0"/>
              <a:t>5 минут на обсуждение в группах и заслушиваем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730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418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Критерии оценивания:</vt:lpstr>
      <vt:lpstr>Что вы знаете о постиндустриальном обществе?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Назарова Светлана Васильевна</dc:creator>
  <cp:lastModifiedBy>Людмила Ивановна Крошко</cp:lastModifiedBy>
  <cp:revision>14</cp:revision>
  <dcterms:created xsi:type="dcterms:W3CDTF">2023-10-19T07:07:05Z</dcterms:created>
  <dcterms:modified xsi:type="dcterms:W3CDTF">2023-11-10T11:57:06Z</dcterms:modified>
</cp:coreProperties>
</file>