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99" r:id="rId7"/>
    <p:sldId id="262" r:id="rId8"/>
    <p:sldId id="300" r:id="rId9"/>
    <p:sldId id="263" r:id="rId10"/>
    <p:sldId id="328" r:id="rId11"/>
    <p:sldId id="329" r:id="rId12"/>
    <p:sldId id="265" r:id="rId13"/>
    <p:sldId id="267" r:id="rId14"/>
    <p:sldId id="268" r:id="rId15"/>
    <p:sldId id="307" r:id="rId16"/>
    <p:sldId id="269" r:id="rId17"/>
    <p:sldId id="270" r:id="rId18"/>
    <p:sldId id="330" r:id="rId19"/>
    <p:sldId id="308" r:id="rId20"/>
    <p:sldId id="271" r:id="rId21"/>
    <p:sldId id="331" r:id="rId22"/>
    <p:sldId id="309" r:id="rId23"/>
    <p:sldId id="278" r:id="rId24"/>
    <p:sldId id="301" r:id="rId25"/>
    <p:sldId id="310" r:id="rId26"/>
    <p:sldId id="282" r:id="rId27"/>
    <p:sldId id="302" r:id="rId28"/>
    <p:sldId id="311" r:id="rId29"/>
    <p:sldId id="281" r:id="rId30"/>
    <p:sldId id="303" r:id="rId31"/>
    <p:sldId id="312" r:id="rId32"/>
    <p:sldId id="277" r:id="rId33"/>
    <p:sldId id="337" r:id="rId34"/>
    <p:sldId id="314" r:id="rId35"/>
    <p:sldId id="275" r:id="rId36"/>
    <p:sldId id="287" r:id="rId37"/>
    <p:sldId id="315" r:id="rId38"/>
    <p:sldId id="286" r:id="rId39"/>
    <p:sldId id="285" r:id="rId40"/>
    <p:sldId id="274" r:id="rId41"/>
    <p:sldId id="288" r:id="rId42"/>
    <p:sldId id="317" r:id="rId43"/>
    <p:sldId id="318" r:id="rId44"/>
    <p:sldId id="319" r:id="rId45"/>
    <p:sldId id="324" r:id="rId46"/>
    <p:sldId id="323" r:id="rId47"/>
    <p:sldId id="322" r:id="rId48"/>
    <p:sldId id="325" r:id="rId49"/>
    <p:sldId id="326" r:id="rId50"/>
    <p:sldId id="321" r:id="rId51"/>
    <p:sldId id="284" r:id="rId52"/>
    <p:sldId id="333" r:id="rId53"/>
    <p:sldId id="334" r:id="rId54"/>
    <p:sldId id="338" r:id="rId55"/>
    <p:sldId id="283" r:id="rId56"/>
    <p:sldId id="272" r:id="rId57"/>
    <p:sldId id="292" r:id="rId58"/>
    <p:sldId id="305" r:id="rId59"/>
    <p:sldId id="304" r:id="rId60"/>
    <p:sldId id="306" r:id="rId61"/>
    <p:sldId id="291" r:id="rId62"/>
    <p:sldId id="332" r:id="rId63"/>
    <p:sldId id="294" r:id="rId64"/>
    <p:sldId id="327" r:id="rId65"/>
    <p:sldId id="336" r:id="rId66"/>
    <p:sldId id="290" r:id="rId67"/>
    <p:sldId id="335" r:id="rId68"/>
    <p:sldId id="296" r:id="rId6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C326C-435F-4D52-A5C0-FACEA24E0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F191A4E-75CA-47C4-B968-798B0108F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19A622-FF54-4A3A-9638-9B43231AD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93058-79EA-4C7C-A4F8-80BE1A22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1E4762-B848-4C99-B05C-4214747E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6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65C8E-4F21-4A8A-9BF7-7BF65A84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F9D1CD-DBAC-45EA-9C4B-3BE9EEF14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F8C46-1DB2-4448-B2BC-81E6EA38D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B9017F-62FE-4409-A290-82784DE9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7CE718-2FAD-4B43-B9B2-08DDB69B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2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9B6F65-F7B0-4C14-B5EC-4941580E94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5AC1B3-B05F-4245-8022-16F79785D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E7FA50-CDC6-4945-9E4A-E62232728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E0CA52-9EB5-4C8D-98F6-7E31FACF0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B0D7ED-B860-4DDB-8469-04E11C6C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95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38230C-4B74-4FF5-A9DD-FC3D16D3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3547C9-AE40-464F-A9D6-E0FE458E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A49641-4B1E-45CB-8058-1A25A16C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D22F38-D05E-42A9-BFF0-55F8188FF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C9F1F0-3CD6-4E4C-8392-0C0A17D46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40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032C-C488-4735-8A8A-842CFF9B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BE40C4-CE0E-449A-B7BB-88CAABA1F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6AE095-3513-4D5B-8255-1CC73D715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E0A485-AF94-4927-9015-9C9131D9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E07DD6-E06B-4A59-855C-84DF45B5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77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9797E-ED72-403D-8184-635B121E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5DFC32-2D5A-4F61-A52C-B57D4B8E2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072B73-9924-4B03-8A62-F5B929578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1DAA38-6654-4239-A0E9-BC2A016F3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AD4C44-F228-48FB-BBF2-5AD641F0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E80D56-87AA-4AF0-A403-A997F41E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87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CE08D-3417-4738-B6FC-9C3D15B7B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70F0DF-16C1-4F5E-8C0A-DE2D8E40E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5D0C8D-028B-4E17-9E64-E96C9B95A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B59E90-729A-4ADA-A95D-A28626D63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A087D1-3CF6-45D5-A2D7-13DC32E27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BF447A-5430-4A62-BB15-6CB8DD5A3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FF2438-7FCE-445F-8E8B-3EF2A3A8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FF4216-75D3-4BE4-8F39-A06BB6FE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07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EDD1E-9B00-4739-9E7E-8E6591D9B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3B30E1-30E9-4B2E-878A-9142B538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DEA161-C1F7-4912-8FA3-AEBF99C0B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E330DB-D568-4DC1-A4C7-18FF6287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7272AF-D410-4971-9604-1E96AAC03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51C9F0-A375-469D-BF7F-B5101002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176C63-39AB-4059-AC8C-DECC2F92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51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C1680-1A72-4948-A293-C861E8B5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2D9B97-B0C5-4836-AED6-E20C1E52A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674FF8-E025-4960-B14E-30742A8D6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621036-3A9A-4F2C-BC5C-CEA92C06B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C293E4-CF92-4D1C-B41A-03A3BBB3F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E03903-ACF5-431D-B21C-76C74BDE1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54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F2147-D57E-4053-940E-15771B07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DB8DAA-7491-40EC-B5CF-DF2DE68B8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193483-606F-4DB7-9478-F38CF5C9E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01C342-E1F1-47EA-BF44-8DAB8E84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F4FA-E91D-4BF3-8021-00A5522FB162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C47555-E670-4EB6-BA24-EAA433B96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ACEFF7-FE07-4D29-8597-304BA61A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7D816-23C1-4A8B-B8E0-D8A42A45B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88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763A1-B61A-4746-A483-875BA765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66AEB3-1268-4994-A676-5E99BDA19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95266-6446-45C8-AA31-455BD7B2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4F4FA-E91D-4BF3-8021-00A5522FB162}" type="datetimeFigureOut">
              <a:rPr lang="ru-RU" smtClean="0"/>
              <a:pPr/>
              <a:t>10.11.2023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3FC7F6-3257-4C43-B3EC-D43915B86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831ED8-3306-4B52-BA8A-2464EE0D6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7D816-23C1-4A8B-B8E0-D8A42A45BB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67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pic>
        <p:nvPicPr>
          <p:cNvPr id="9218" name="Picture 2" descr="http://www.foto-video.ru/upload/iblock/7ed/img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3199" y="627529"/>
            <a:ext cx="5088777" cy="5916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2745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1225" y="824753"/>
            <a:ext cx="1154798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1. Подготовимся написать грамотно. Вставьте пропущенные буквы и запятые в последнем абзаце</a:t>
            </a:r>
          </a:p>
          <a:p>
            <a:pPr indent="457200" algn="just"/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Все что пр…исходит в мире не может не оказывать влияния на ф…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тографов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которые по мнению Стивена Дюпона сегодня больше чем просто «люди которые делают снимки». Они и п…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сатели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режи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…серы и звук…операторы. И тем не менее правило для тех кто хочет состоят…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ся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в профессии остается как и прежде одним: «Нужно всегда быть самим собой р…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ботать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сер…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цем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и душой чтобы ф…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тографии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отражали </a:t>
            </a:r>
            <a:r>
              <a:rPr lang="ru-RU" sz="3500" dirty="0" err="1">
                <a:latin typeface="Times New Roman" pitchFamily="18" charset="0"/>
                <a:cs typeface="Times New Roman" pitchFamily="18" charset="0"/>
              </a:rPr>
              <a:t>персональн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…е видение»!</a:t>
            </a:r>
          </a:p>
        </p:txBody>
      </p:sp>
    </p:spTree>
    <p:extLst>
      <p:ext uri="{BB962C8B-B14F-4D97-AF65-F5344CB8AC3E}">
        <p14:creationId xmlns:p14="http://schemas.microsoft.com/office/powerpoint/2010/main" val="3608502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9715" y="824753"/>
            <a:ext cx="11606981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1. Подготовимся написать грамотно. Вставьте пропущенные буквы и запятые в последнем абзаце</a:t>
            </a:r>
          </a:p>
          <a:p>
            <a:pPr indent="457200" algn="just"/>
            <a:r>
              <a:rPr lang="ru-RU" sz="3500" dirty="0">
                <a:latin typeface="Times New Roman"/>
                <a:ea typeface="Calibri"/>
                <a:cs typeface="Times New Roman"/>
              </a:rPr>
              <a:t>Все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,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 что пр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о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исходит в мире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,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 не может не оказывать влияния на ф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о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тографов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,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 которые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,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 по мнению Стивена Дюпона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,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 сегодня больше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,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 чем просто «люди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,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 которые делают снимки». Они и п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и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сатели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,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 и режи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сс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еры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,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 и звук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о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операторы. И тем не менее правило для тех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,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 кто хочет состоят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ь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ся в профе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сс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ии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,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 остается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,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 как и прежде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,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 одним: «Нужно всегда быть самим собой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,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 р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а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ботать сер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д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цем и душой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,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 чтобы ф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о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тографии отражали персональн</a:t>
            </a:r>
            <a:r>
              <a:rPr lang="ru-RU" sz="3500" dirty="0">
                <a:highlight>
                  <a:srgbClr val="FFFF00"/>
                </a:highlight>
                <a:latin typeface="Times New Roman"/>
                <a:ea typeface="Calibri"/>
                <a:cs typeface="Times New Roman"/>
              </a:rPr>
              <a:t>о</a:t>
            </a:r>
            <a:r>
              <a:rPr lang="ru-RU" sz="3500" dirty="0">
                <a:latin typeface="Times New Roman"/>
                <a:ea typeface="Calibri"/>
                <a:cs typeface="Times New Roman"/>
              </a:rPr>
              <a:t>е видение»!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02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18288"/>
            <a:ext cx="12167616" cy="683971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32000" y="1334345"/>
          <a:ext cx="8128000" cy="4739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5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Шкала</a:t>
                      </a:r>
                      <a:endParaRPr kumimoji="0" lang="ru-RU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– легко;</a:t>
                      </a:r>
                      <a:endParaRPr kumimoji="0" lang="ru-RU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– не очень легко;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– сложно.</a:t>
                      </a: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ошибок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9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588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текст? Обведите правильный ответ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Цельное высказывание, связанное по смыслу и грамматически, результат речевой деятельности говорящего или пишущего. В нем одновременно потенциально заключена и речевая деятельность слушающего или читателя.</a:t>
            </a:r>
          </a:p>
          <a:p>
            <a:pPr lvl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Цельное высказывание, связанное по смыслу, результат речевой деятельности говорящего или пишущего. В нем одновременно потенциально заключена и речевая деятельность слушающего или читателя.</a:t>
            </a:r>
          </a:p>
          <a:p>
            <a:pPr lvl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Цельное высказывание, связанное грамматически, результат речевой деятельности говорящего или пишущего. В нем одновременно потенциально заключена и речевая деятельность слушающего или читателя.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Цельное высказывание, результат речевой деятельности говорящего или пишущего. В нем одновременно потенциально заключена и речевая деятельность слушающего или читателя.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текст? Обведите правильный ответ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Текст – это цельное высказывание, связанное по смыслу и грамматически, результат речевой деятельности говорящего или пишущего. В нем одновременно потенциально заключена и речевая деятельность слушающего или читателя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18288"/>
            <a:ext cx="12167616" cy="683971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32000" y="1334345"/>
          <a:ext cx="8128000" cy="4739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5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Шкала</a:t>
                      </a:r>
                      <a:endParaRPr kumimoji="0" lang="ru-RU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– легко;</a:t>
                      </a:r>
                      <a:endParaRPr kumimoji="0" lang="ru-RU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– не очень легко;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– сложно.</a:t>
                      </a: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ошибок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9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588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Кластер по теме «Основные признаки текста»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5434" y="5307104"/>
            <a:ext cx="1326778" cy="573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Делимость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84730" y="3971364"/>
            <a:ext cx="1676400" cy="466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Развернутость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65294" y="5298141"/>
            <a:ext cx="1255059" cy="537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Связность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93458" y="4446493"/>
            <a:ext cx="1757083" cy="475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Завершенность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88423" y="4455458"/>
            <a:ext cx="1837763" cy="493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Цельность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93105" y="5235389"/>
            <a:ext cx="1604682" cy="600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Тематическое единство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89176" y="3254187"/>
            <a:ext cx="914400" cy="457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Тема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484659" y="5217457"/>
            <a:ext cx="1317810" cy="582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Логичность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386047" y="3657600"/>
            <a:ext cx="1434353" cy="6902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Стилевое единство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099176" y="2537012"/>
            <a:ext cx="1685365" cy="510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Основная мысль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46094" y="2859741"/>
            <a:ext cx="1371599" cy="4840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Заглавие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07860" y="1972236"/>
            <a:ext cx="2994212" cy="654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Признаки текста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5665694" y="2617694"/>
            <a:ext cx="8965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454588" y="2644588"/>
            <a:ext cx="286871" cy="1819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467600" y="2196353"/>
            <a:ext cx="1649506" cy="645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5" idx="1"/>
            <a:endCxn id="14" idx="0"/>
          </p:cNvCxnSpPr>
          <p:nvPr/>
        </p:nvCxnSpPr>
        <p:spPr>
          <a:xfrm flipH="1">
            <a:off x="1931894" y="2299448"/>
            <a:ext cx="2675966" cy="560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12" idx="1"/>
          </p:cNvCxnSpPr>
          <p:nvPr/>
        </p:nvCxnSpPr>
        <p:spPr>
          <a:xfrm>
            <a:off x="7485530" y="2420471"/>
            <a:ext cx="1900517" cy="1582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7" idx="0"/>
          </p:cNvCxnSpPr>
          <p:nvPr/>
        </p:nvCxnSpPr>
        <p:spPr>
          <a:xfrm flipH="1">
            <a:off x="4572000" y="2635624"/>
            <a:ext cx="484095" cy="1810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2949388" y="2635623"/>
            <a:ext cx="1810869" cy="2671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5" idx="3"/>
          </p:cNvCxnSpPr>
          <p:nvPr/>
        </p:nvCxnSpPr>
        <p:spPr>
          <a:xfrm flipH="1">
            <a:off x="2761130" y="2483224"/>
            <a:ext cx="1855696" cy="1721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2169459" y="2626659"/>
            <a:ext cx="2447366" cy="2662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endCxn id="9" idx="0"/>
          </p:cNvCxnSpPr>
          <p:nvPr/>
        </p:nvCxnSpPr>
        <p:spPr>
          <a:xfrm>
            <a:off x="7001435" y="2635624"/>
            <a:ext cx="1394011" cy="2599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7324165" y="2599765"/>
            <a:ext cx="2608729" cy="2626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84404"/>
            <a:ext cx="11887200" cy="1219199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Определите, в каком абзаце тема текста Владимира Нескромного. Обведите номер правильного ответа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7529" y="1237129"/>
            <a:ext cx="10981765" cy="5217459"/>
          </a:xfrm>
        </p:spPr>
        <p:txBody>
          <a:bodyPr>
            <a:noAutofit/>
          </a:bodyPr>
          <a:lstStyle/>
          <a:p>
            <a:pPr marL="514350" lvl="0" indent="-51435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первом</a:t>
            </a:r>
          </a:p>
          <a:p>
            <a:pPr marL="514350" lvl="0" indent="-51435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Чем больше я узнавал в процессе подготовки этого материала про австралийского фотографа Стивена Дюпона/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Stephen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Dupont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тем больше убеждался, что он — удивительно сильная, цельная и духовно богатая личность.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В последнем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Все, что происходит в мире, не может не оказывать влияния на фотографов, которые, по мнению Стивена Дюпона, сегодня больше, чем просто «люди, которые делают снимки». Они и писатели, и режиссеры, и звукооператоры. И тем не менее правило для тех, кто хочет состояться в профессии, остается, как и прежде, одним: «Нужно всегда быть самим собой, работать сердцем и душой, чтобы фотографии отражали персональное видение»!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Определите, в каком абзаце тема текста Владимира Нескромного. Обведите номер правильного ответа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4683" y="1954306"/>
            <a:ext cx="10515600" cy="4903694"/>
          </a:xfrm>
        </p:spPr>
        <p:txBody>
          <a:bodyPr>
            <a:noAutofit/>
          </a:bodyPr>
          <a:lstStyle/>
          <a:p>
            <a:pPr marL="514350" lvl="0" indent="-514350" algn="just">
              <a:buAutoNum type="arabicPeriod"/>
            </a:pPr>
            <a:r>
              <a:rPr lang="ru-RU" sz="3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первом</a:t>
            </a:r>
          </a:p>
          <a:p>
            <a:pPr marL="514350" lvl="0" indent="-514350" algn="just">
              <a:buNone/>
            </a:pP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Чем больше я узнавал в процессе подготовки этого материала про австралийского фотографа Стивена Дюпона/ </a:t>
            </a:r>
            <a:r>
              <a:rPr lang="ru-RU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Stephen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Dupont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тем больше убеждался, что он — удивительно сильная, цельная и духовно богатая личность.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18288"/>
            <a:ext cx="12167616" cy="683971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32000" y="1334345"/>
          <a:ext cx="8128000" cy="4739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5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Шкала</a:t>
                      </a:r>
                      <a:endParaRPr kumimoji="0" lang="ru-RU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– легко;</a:t>
                      </a:r>
                      <a:endParaRPr kumimoji="0" lang="ru-RU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– не очень легко;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– сложно.</a:t>
                      </a: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ошибок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9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58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12" y="763020"/>
            <a:ext cx="10826496" cy="6085836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353312" y="1968708"/>
            <a:ext cx="10130119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32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Сильный человек не боится делиться своими профессиональными секретами и сокровенными мыслями, потому что он всегда уверен в своих силах и будущих свершениях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altLang="ja-JP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лавный редактор журнала </a:t>
            </a:r>
            <a:r>
              <a:rPr kumimoji="0" lang="ru-RU" altLang="ja-JP" sz="2800" b="0" i="1" u="none" strike="noStrike" cap="none" normalizeH="0" baseline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Foto&amp;Video</a:t>
            </a:r>
            <a:r>
              <a:rPr kumimoji="0" lang="ru-RU" altLang="ja-JP" sz="2800" b="0" i="1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Владимир Нескромный</a:t>
            </a:r>
            <a:endParaRPr kumimoji="0" lang="ru-RU" altLang="ja-JP" sz="2800" b="0" i="1" u="none" strike="noStrike" cap="none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152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55" y="383055"/>
            <a:ext cx="11172645" cy="1325563"/>
          </a:xfrm>
        </p:spPr>
        <p:txBody>
          <a:bodyPr>
            <a:normAutofit fontScale="90000"/>
          </a:bodyPr>
          <a:lstStyle/>
          <a:p>
            <a:pPr algn="just"/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Определите, в каком абзаце основная мысль текста Владимира Нескромного. Обведите номер правильного ответа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 algn="just">
              <a:buAutoNum type="arabicPeriod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первом</a:t>
            </a:r>
          </a:p>
          <a:p>
            <a:pPr marL="514350" lvl="0" indent="-51435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Чем больше я узнавал в процессе подготовки этого материала про австралийского фотографа Стивена Дюпона/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Stephen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Dupont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тем больше убеждался, что он — удивительно сильная, цельная и духовно богатая личность.</a:t>
            </a:r>
          </a:p>
          <a:p>
            <a:pPr algn="just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 последнем</a:t>
            </a:r>
          </a:p>
          <a:p>
            <a:pPr algn="just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Все, что происходит в мире, не может не оказывать влияния на фотографов, которые, по мнению Стивена Дюпона, сегодня больше, чем просто «люди, которые делают снимки». Они и писатели, и режиссеры, и звукооператоры. И тем не менее правило для тех, кто хочет состояться в профессии, остается, как и прежде, одним: «Нужно всегда быть самим собой, работать сердцем и душой, чтобы фотографии отражали персональное видение»!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83055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Определите, в каком абзаце основная мысль текста Владимира Нескромного. Обведите номер правильного ответа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последнем</a:t>
            </a:r>
          </a:p>
          <a:p>
            <a:pPr algn="just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Все, что происходит в мире, не может не оказывать влияния на фотографов, которые, по мнению Стивена Дюпона, сегодня больше, чем просто «люди, которые делают снимки». Они и писатели, и режиссеры, и звукооператоры. И тем не менее правило для тех, кто хочет состояться в профессии, остается, как и прежде, одним: «Нужно всегда быть самим собой, работать сердцем и душой, чтобы фотографии отражали персональное видение»!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18288"/>
            <a:ext cx="12167616" cy="683971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32000" y="1334345"/>
          <a:ext cx="8128000" cy="4739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5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Шкала</a:t>
                      </a:r>
                      <a:endParaRPr kumimoji="0" lang="ru-RU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– легко;</a:t>
                      </a:r>
                      <a:endParaRPr kumimoji="0" lang="ru-RU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– не очень легко;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– сложно.</a:t>
                      </a: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ошибок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9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588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741" y="365125"/>
            <a:ext cx="10780059" cy="1325563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Вспомните типы речи. Найдите значение каждого термина. К какому типу речи относится текст Владимира Нескромного?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82706" y="1568825"/>
          <a:ext cx="10771094" cy="4912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8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4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Описание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 это текст, который описывает предметы, явления, признаки, действия, находящиеся в причинно-следственных отношениях. Оно строится по следующей схеме: 1) тезис (то утверждение, которое нужно доказать); 2) доказательство; 3) вывод (почему?).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853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r>
                        <a:rPr lang="ru-RU" sz="24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Повествование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Б. Это текст, в котором рассматриваются какие-либо предметы, признаки, действия, существующие </a:t>
                      </a:r>
                      <a:r>
                        <a:rPr lang="ru-RU" sz="24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одномоментно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(какой?).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8853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Рассуждение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 Это текст, в котором предметы, явления, признаки, действия, события рассматриваются в движении, как следующие одно за другим (что произошло?)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741" y="365125"/>
            <a:ext cx="10780059" cy="1325563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Вспомните типы речи. Найдите значение каждого термина. К какому типу речи относится текст Владимира Нескромного? 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602978"/>
              </p:ext>
            </p:extLst>
          </p:nvPr>
        </p:nvGraphicFramePr>
        <p:xfrm>
          <a:off x="582706" y="1568825"/>
          <a:ext cx="10771094" cy="4912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8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4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</a:t>
                      </a:r>
                      <a:r>
                        <a:rPr lang="ru-RU" sz="2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Описание</a:t>
                      </a:r>
                      <a:endParaRPr lang="ru-RU" sz="24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 это текст, который описывает предметы, явления, признаки, действия, находящиеся в причинно-следственных отношениях. Оно строится по следующей схеме: 1) тезис (то утверждение, которое нужно доказать); 2) доказательство; 3) вывод (почему?).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853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</a:t>
                      </a:r>
                      <a:r>
                        <a:rPr lang="ru-RU" sz="24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Повествование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Б. Это текст, в котором рассматриваются какие-либо предметы, признаки, действия, существующие </a:t>
                      </a:r>
                      <a:r>
                        <a:rPr lang="ru-RU" sz="240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одномоментно</a:t>
                      </a: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(какой?).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8853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Рассуждение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 Это текст, в котором предметы, явления, признаки, действия, события рассматриваются в движении, как следующие одно за другим (что произошло?)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18288"/>
            <a:ext cx="12167616" cy="683971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32000" y="1334345"/>
          <a:ext cx="8128000" cy="4739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5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Шкала</a:t>
                      </a:r>
                      <a:endParaRPr kumimoji="0" lang="ru-RU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– легко;</a:t>
                      </a:r>
                      <a:endParaRPr kumimoji="0" lang="ru-RU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– не очень легко;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– сложно.</a:t>
                      </a: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ошибок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9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588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671" y="365125"/>
            <a:ext cx="10972800" cy="809251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Вспомните стили речи. Найдите значение каждого термина. К какому стилю речи относится текст? Подчеркните название этого стиля речи</a:t>
            </a:r>
            <a:r>
              <a:rPr lang="ru-RU" sz="2400" dirty="0"/>
              <a:t>.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90281" y="1246093"/>
          <a:ext cx="10829365" cy="531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647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Разговорный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Стиль художественных произведений: рассказов, повестей, романов, пьес, стихотворений и т. д. Основная функция – воздействие на читателя, а также информировать его о чём-либо.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233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Художественный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Стиль, которым пользуются журналисты, общественные деятели. В этом стиле речи создаются высказывания, рассчитанные на множество слушателей. Основная функция – информационная и воздействующая.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023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Публицистический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В.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Разновидность книжного стиля литературного языка. Используется в учебниках, словарях, энциклопедиях, научных статьях. Основная цель – точная передача научных знаний. Основные признаки: абстрактность, обобщённость изложения, логичность, точность.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2386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Научный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Стиль, который используется для написания различных служебных документов, деловых бумаг: заявлений, докладных записок, протоколов и др. Характеризуется точностью, сжатостью изложения, использованием штампов. Основная функция – точная передача деловой информации.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2386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Официально-деловой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Это речь непринуждённая, без специального предварительного отбора языковых средств. Она создается в процессе говорения и зависит от ответной реакции собеседника.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671" y="365125"/>
            <a:ext cx="10972800" cy="809251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Вспомните стили речи. Найдите значение каждого термина. К какому стилю речи относится текст? Подчеркните название этого стиля речи</a:t>
            </a:r>
            <a:r>
              <a:rPr lang="ru-RU" sz="2400" dirty="0"/>
              <a:t>.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90281" y="1246093"/>
          <a:ext cx="10829365" cy="531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3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647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Разговорный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Стиль художественных произведений: рассказов, повестей, романов, пьес, стихотворений и т. д. Основная функция – воздействие на читателя, а также информировать его о чём-либо.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2331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Художественный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Стиль, которым пользуются журналисты, общественные деятели. В этом стиле речи создаются высказывания, рассчитанные на множество слушателей. Основная функция – информационная и воздействующая.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023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u="sng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Публицистический</a:t>
                      </a:r>
                      <a:endParaRPr lang="ru-RU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В.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Разновидность книжного стиля литературного языка. Используется в учебниках, словарях, энциклопедиях, научных статьях. Основная цель – точная передача научных знаний. Основные признаки: абстрактность, обобщённость изложения, логичность, точность.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2386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Научный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Стиль, который используется для написания различных служебных документов, деловых бумаг: заявлений, докладных записок, протоколов и др. Характеризуется точностью, сжатостью изложения, использованием штампов. Основная функция – точная передача деловой информации.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2386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Официально-деловой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Д.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Это речь непринуждённая, без специального предварительного отбора языковых средств. Она создается в процессе говорения и зависит от ответной реакции собеседника.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18288"/>
            <a:ext cx="12167616" cy="683971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32000" y="1334345"/>
          <a:ext cx="8128000" cy="4739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5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Шкала</a:t>
                      </a:r>
                      <a:endParaRPr kumimoji="0" lang="ru-RU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– легко;</a:t>
                      </a:r>
                      <a:endParaRPr kumimoji="0" lang="ru-RU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– не очень легко;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– сложно.</a:t>
                      </a: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ошибок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9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588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494" y="365126"/>
            <a:ext cx="11017624" cy="710639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 Вспомните жанры публицистического стиля. Найдите значение каждого термина. Определите жанр текста Владимира Нескромного. Подчеркните этот жанр.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54424" y="1228167"/>
          <a:ext cx="11031071" cy="5120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9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2953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Заметка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 Жанр формирует вдумчивого читателя, зрителя, помогает обозначить собственную точку зрения по тому или иному вопросу. В задачи автора входит раскрыть положительные и отрицательные стороны текста или действа (литературного произведения, диссертации, статьи, спектакля, кинофильма и т.п.).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975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Рецензия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Б. Цель жанра – воздействовать на мысли и чувства читателей. Автор обычно отбирает самые яркие факты. Основные черты: строгая логичность, образность, эмоциональность.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963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Памфлет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 Жанр художественно-публицистической литературы, для которого характерно критическое, часто комическое начало. В жанре раскрываются актуальные политические, общественные, научные темы.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975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Фельетон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Небольшое литературное произведение, краткое сообщение о событиях или фактах, сопровождающееся авторскими размышлениями, обобщениями.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975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Очерк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 Небольшое по объёму публицистическое произведение, целью которого является преимущественно социально-политическое обличение.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7075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Статья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Е. Жанр, в котором кратко сообщается о каком-либо интересном факте или явлении, а также о событии общественной жизни. Основная черта заметки – информативность, изложение факта (констатация), но не анализ, не рассуждение по этому поводу.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17813" y="2241176"/>
            <a:ext cx="9923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Эпиграф – высказывание, отражающее тему и основную мысль</a:t>
            </a:r>
          </a:p>
        </p:txBody>
      </p:sp>
    </p:spTree>
    <p:extLst>
      <p:ext uri="{BB962C8B-B14F-4D97-AF65-F5344CB8AC3E}">
        <p14:creationId xmlns:p14="http://schemas.microsoft.com/office/powerpoint/2010/main" val="170798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494" y="365126"/>
            <a:ext cx="11017624" cy="710639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8. Вспомните жанры публицистического стиля. Найдите значение каждого термина. Определите жанр текста Владимира Нескромного. Подчеркните этот жанр.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54424" y="1228167"/>
          <a:ext cx="11031071" cy="5120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9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2953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Заметка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 Жанр формирует вдумчивого читателя, зрителя, помогает обозначить собственную точку зрения по тому или иному вопросу. В задачи автора входит раскрыть положительные и отрицательные стороны текста или действа (литературного произведения, диссертации, статьи, спектакля, кинофильма и т.п.).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975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Рецензия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Б. Цель жанра – воздействовать на мысли и чувства читателей. Автор обычно отбирает самые яркие факты. Основные черты: строгая логичность, образность, эмоциональность.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963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Памфлет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 Жанр художественно-публицистической литературы, для которого характерно критическое, часто комическое начало. В жанре раскрываются актуальные политические, общественные, научные темы.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975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Фельетон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Небольшое литературное произведение, краткое сообщение о событиях или фактах, сопровождающееся авторскими размышлениями, обобщениями.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975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Очерк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 Небольшое по объёму публицистическое произведение, целью которого является преимущественно социально-политическое обличение.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7075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u="sng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Статья</a:t>
                      </a:r>
                      <a:endParaRPr lang="ru-RU" sz="1800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Е. Жанр, в котором кратко сообщается о каком-либо интересном факте или явлении, а также о событии общественной жизни. Основная черта заметки – информативность, изложение факта (констатация), но не анализ, не рассуждение по этому поводу.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18288"/>
            <a:ext cx="12167616" cy="683971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32000" y="1334345"/>
          <a:ext cx="8128000" cy="4739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5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Шкала</a:t>
                      </a:r>
                      <a:endParaRPr kumimoji="0" lang="ru-RU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– легко;</a:t>
                      </a:r>
                      <a:endParaRPr kumimoji="0" lang="ru-RU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– не очень легко;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– сложно.</a:t>
                      </a: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ошибок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9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588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376" y="418913"/>
            <a:ext cx="10515600" cy="208615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79929"/>
            <a:ext cx="10515600" cy="588981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Делясь с читателем своими чувствами и эмоциями от встречи с фотографом Стивеном Дюпоном, Владимир Нескромный использует различные средства выразительности, в том числе синтаксические: (А)_________ (в предложении «Все, что происходит в мире, не может не оказывать влияния на фотографов, которые, по мнению Стивена Дюпона, сегодня больше, чем просто «люди, которые делают снимки»), (Б)_________ (в предложении «А стоит ли их сравнивать?»), а также (В)________ (</a:t>
            </a:r>
            <a:r>
              <a:rPr lang="ru-RU" sz="1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предложении «Они и писатели, и режиссеры, и звукооператоры»). Передать состояние фотографа помогают тропы: (Г)__________ (в предложении «Я купил подержанную камеру </a:t>
            </a:r>
            <a:r>
              <a:rPr lang="ru-RU" sz="10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Leica</a:t>
            </a:r>
            <a:r>
              <a:rPr lang="ru-RU" sz="1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M3 с 50-миллиметровым объективом и, как ребенок, начал делать первые шаги»), (Д)__________ (в предложении «Фотография означала для меня окно в мир — новые места, люди и культуры»).</a:t>
            </a:r>
          </a:p>
          <a:p>
            <a:pPr algn="just">
              <a:buNone/>
            </a:pPr>
            <a:r>
              <a:rPr lang="ru-RU" sz="1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терминов:</a:t>
            </a:r>
          </a:p>
          <a:p>
            <a:pPr lvl="0" algn="just">
              <a:buNone/>
            </a:pPr>
            <a:r>
              <a:rPr lang="ru-RU" sz="1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метафора </a:t>
            </a:r>
          </a:p>
          <a:p>
            <a:pPr lvl="0" algn="just">
              <a:buNone/>
            </a:pPr>
            <a:r>
              <a:rPr lang="ru-RU" sz="1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вводная конструкция</a:t>
            </a:r>
          </a:p>
          <a:p>
            <a:pPr lvl="0" algn="just">
              <a:buNone/>
            </a:pPr>
            <a:r>
              <a:rPr lang="ru-RU" sz="1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риторический вопрос</a:t>
            </a:r>
          </a:p>
          <a:p>
            <a:pPr lvl="0" algn="just">
              <a:buNone/>
            </a:pPr>
            <a:r>
              <a:rPr lang="ru-RU" sz="1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4) ряды однородных членов предложения</a:t>
            </a:r>
          </a:p>
          <a:p>
            <a:pPr lvl="0" algn="just">
              <a:buNone/>
            </a:pPr>
            <a:r>
              <a:rPr lang="ru-RU" sz="10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5) сравнение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376" y="233083"/>
            <a:ext cx="10515600" cy="39444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9271" y="609600"/>
            <a:ext cx="11170023" cy="6140824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   Делясь с читателем своими чувствами и эмоциями от встречи с фотографом Стивеном Дюпоном, Владимир Нескромный использует различные средства выразительности, в том числе синтаксические: (А) </a:t>
            </a:r>
            <a:r>
              <a:rPr lang="ru-RU" sz="10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вводная конструкция</a:t>
            </a:r>
            <a:r>
              <a:rPr lang="ru-RU" sz="1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(в предложении «Все, что происходит в мире, не может не оказывать влияния на фотографов, которые, по мнению Стивена Дюпона, сегодня больше, чем просто «люди, которые делают снимки»), (Б) </a:t>
            </a:r>
            <a:r>
              <a:rPr lang="ru-RU" sz="10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риторический вопрос 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(в предложении «А стоит ли их сравнивать?»), а также (В) </a:t>
            </a:r>
            <a:r>
              <a:rPr lang="ru-RU" sz="10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ряды однородных членов предложения</a:t>
            </a:r>
            <a:r>
              <a:rPr lang="ru-RU" sz="10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(в предложении «Они и писатели, и режиссеры, и звукооператоры»). Передать состояние фотографа помогают тропы: (Г) </a:t>
            </a:r>
            <a:r>
              <a:rPr lang="ru-RU" sz="10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сравнение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 (в предложении «Я купил подержанную камеру </a:t>
            </a:r>
            <a:r>
              <a:rPr lang="ru-RU" sz="10000" dirty="0" err="1">
                <a:latin typeface="Times New Roman" pitchFamily="18" charset="0"/>
                <a:cs typeface="Times New Roman" pitchFamily="18" charset="0"/>
              </a:rPr>
              <a:t>Leica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 M3 с 50-миллиметровым объективом и, как ребенок, начал делать первые шаги»), (Д) </a:t>
            </a:r>
            <a:r>
              <a:rPr lang="ru-RU" sz="10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метафора</a:t>
            </a: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 (в предложении «Фотография означала для меня окно в мир — новые места, люди и культуры»).</a:t>
            </a:r>
          </a:p>
          <a:p>
            <a:pPr algn="just">
              <a:buNone/>
            </a:pP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Список терминов:                                              Ответ: </a:t>
            </a:r>
          </a:p>
          <a:p>
            <a:pPr lvl="0" algn="just">
              <a:buNone/>
            </a:pP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1) метафора                                                              </a:t>
            </a:r>
          </a:p>
          <a:p>
            <a:pPr lvl="0" algn="just">
              <a:buNone/>
            </a:pP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2) вводная конструкция</a:t>
            </a:r>
          </a:p>
          <a:p>
            <a:pPr lvl="0" algn="just">
              <a:buNone/>
            </a:pP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3) риторический вопрос</a:t>
            </a:r>
          </a:p>
          <a:p>
            <a:pPr lvl="0" algn="just">
              <a:buNone/>
            </a:pP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4) ряды однородных членов предложения</a:t>
            </a:r>
          </a:p>
          <a:p>
            <a:pPr lvl="0" algn="just">
              <a:buNone/>
            </a:pPr>
            <a:r>
              <a:rPr lang="ru-RU" sz="10000" dirty="0">
                <a:latin typeface="Times New Roman" pitchFamily="18" charset="0"/>
                <a:cs typeface="Times New Roman" pitchFamily="18" charset="0"/>
              </a:rPr>
              <a:t>5) сравнение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275295" y="4616823"/>
          <a:ext cx="3209363" cy="1486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5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2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3174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174"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18288"/>
            <a:ext cx="12167616" cy="683971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32000" y="1334345"/>
          <a:ext cx="8128000" cy="4739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5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Шкала</a:t>
                      </a:r>
                      <a:endParaRPr kumimoji="0" lang="ru-RU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– легко;</a:t>
                      </a:r>
                      <a:endParaRPr kumimoji="0" lang="ru-RU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– не очень легко;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– сложно.</a:t>
                      </a: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ошибок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9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588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79463"/>
          </a:xfrm>
        </p:spPr>
        <p:txBody>
          <a:bodyPr>
            <a:noAutofit/>
          </a:bodyPr>
          <a:lstStyle/>
          <a:p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Вспомните, какие планы бывают? Какой план будет у текста Владимира Нескромного?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886635"/>
            <a:ext cx="10515600" cy="329032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Простой план</a:t>
            </a:r>
          </a:p>
          <a:p>
            <a:pPr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Сложный план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79463"/>
          </a:xfrm>
        </p:spPr>
        <p:txBody>
          <a:bodyPr>
            <a:noAutofit/>
          </a:bodyPr>
          <a:lstStyle/>
          <a:p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Вспомните, какие планы бывают? Какой план будет у текста Владимира Нескромного?</a:t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886635"/>
            <a:ext cx="10515600" cy="3290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Сложный план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18288"/>
            <a:ext cx="12167616" cy="683971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32000" y="1334345"/>
          <a:ext cx="8128000" cy="4739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5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Шкала</a:t>
                      </a:r>
                      <a:endParaRPr kumimoji="0" lang="ru-RU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– легко;</a:t>
                      </a:r>
                      <a:endParaRPr kumimoji="0" lang="ru-RU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– не очень легко;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– сложно.</a:t>
                      </a: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ошибок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9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588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Посмотрите на статью. Можно ли уже писать статью? </a:t>
            </a:r>
          </a:p>
          <a:p>
            <a:pPr>
              <a:buNone/>
            </a:pP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нужно сделать, чтобы написать подобную статью?</a:t>
            </a:r>
          </a:p>
          <a:p>
            <a:endParaRPr lang="ru-RU" dirty="0"/>
          </a:p>
        </p:txBody>
      </p:sp>
      <p:pic>
        <p:nvPicPr>
          <p:cNvPr id="4" name="Picture 2" descr="Фотоаппарат рисунок черно белый (4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0894" y="4482353"/>
            <a:ext cx="1604682" cy="1721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7200" dirty="0"/>
          </a:p>
        </p:txBody>
      </p:sp>
      <p:pic>
        <p:nvPicPr>
          <p:cNvPr id="31746" name="Picture 2" descr="Фотоаппарат рисунок черно белый (4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0894" y="4482353"/>
            <a:ext cx="1604682" cy="1721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095" y="0"/>
            <a:ext cx="12167616" cy="68397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5497" y="1681811"/>
            <a:ext cx="9377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Шарада - загадка, в которой загаданное слово делится на несколько составных частей </a:t>
            </a:r>
          </a:p>
        </p:txBody>
      </p:sp>
    </p:spTree>
    <p:extLst>
      <p:ext uri="{BB962C8B-B14F-4D97-AF65-F5344CB8AC3E}">
        <p14:creationId xmlns:p14="http://schemas.microsoft.com/office/powerpoint/2010/main" val="3041079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чем первый абзац? Озаглавьте его. А остальные абзацы?      Озаглавьте их.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9.</a:t>
            </a:r>
          </a:p>
        </p:txBody>
      </p:sp>
      <p:pic>
        <p:nvPicPr>
          <p:cNvPr id="4" name="Picture 2" descr="Фотоаппарат рисунок черно белый (4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0894" y="4482353"/>
            <a:ext cx="1604682" cy="1721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статьи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5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Первое впечатление.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Фотоаппарат рисунок черно белый (4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0894" y="4482353"/>
            <a:ext cx="1604682" cy="1721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статьи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5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Первое впечатление.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Биография.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Фотоаппарат рисунок черно белый (4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0894" y="4482353"/>
            <a:ext cx="1604682" cy="1721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статьи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5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Первое впечатление.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Биография.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Достижения.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Фотоаппарат рисунок черно белый (4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0894" y="4482353"/>
            <a:ext cx="1604682" cy="1721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статьи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5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Первое впечатление.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Биография.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Достижения.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Важные имена.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Фотоаппарат рисунок черно белый (4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0894" y="4482353"/>
            <a:ext cx="1604682" cy="1721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статьи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5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Первое впечатление.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Биография.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Достижения.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Важные имена.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Оборудование.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Фотоаппарат рисунок черно белый (4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0894" y="4482353"/>
            <a:ext cx="1604682" cy="1721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статьи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5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Первое впечатление.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Биография.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Достижения.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Важные имена.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Оборудование.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Ход работы.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Фотоаппарат рисунок черно белый (4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0894" y="4482353"/>
            <a:ext cx="1604682" cy="1721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статьи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5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Первое впечатление.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Биография.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Достижения.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Важные имена.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Оборудование.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Ход работы.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 Цель.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Фотоаппарат рисунок черно белый (4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0894" y="4482353"/>
            <a:ext cx="1604682" cy="1721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статьи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5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Первое впечатление.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Биография.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Достижения.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Важные имена.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Оборудование.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Ход работы.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 Цель.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8. Лучшая работа, история ее создания.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9.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Фотоаппарат рисунок черно белый (4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0894" y="4482353"/>
            <a:ext cx="1604682" cy="1721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 статьи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5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Первое впечатление.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Биография.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Достижения.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Важные имена.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Оборудование.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Ход работы.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 Цель.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8. Лучшая работа, история ее создания.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9. Правило для тех, кто хочет состояться в профессии.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Фотоаппарат рисунок черно белый (4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89458" y="4598894"/>
            <a:ext cx="1604682" cy="1721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79807" cy="683971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114982" y="1331851"/>
            <a:ext cx="94577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трех слогов я состою.</a:t>
            </a:r>
          </a:p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корень найдете в словесности.</a:t>
            </a:r>
          </a:p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суффикс - в чудесах.</a:t>
            </a:r>
          </a:p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суффикс - в тайне.</a:t>
            </a:r>
          </a:p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Окончание – в фотографируемый.</a:t>
            </a:r>
          </a:p>
          <a:p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Синоним загаданного слова – устный.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143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18288"/>
            <a:ext cx="12167616" cy="683971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32000" y="1334345"/>
          <a:ext cx="8128000" cy="4739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5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Шкала</a:t>
                      </a:r>
                      <a:endParaRPr kumimoji="0" lang="ru-RU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– легко;</a:t>
                      </a:r>
                      <a:endParaRPr kumimoji="0" lang="ru-RU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– не очень легко;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– сложно.</a:t>
                      </a: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ошибок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9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5885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54424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Сколько частей будет в тексте?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Сколько абзацев будет в тексте?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План простой или сложный?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 нужно работать над текстом дальше?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Что поможет составить и написать текст?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 будем составлять части?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2" descr="Фотоаппарат рисунок черно белый (4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0894" y="4482353"/>
            <a:ext cx="1604682" cy="1721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 урока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какой темой работали?</a:t>
            </a:r>
          </a:p>
          <a:p>
            <a:pPr>
              <a:buNone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Что повторили?</a:t>
            </a:r>
          </a:p>
          <a:p>
            <a:pPr>
              <a:buNone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Что показалось сложным?</a:t>
            </a:r>
          </a:p>
          <a:p>
            <a:pPr>
              <a:buNone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Где могут пригодиться полученные сведения?</a:t>
            </a:r>
          </a:p>
          <a:p>
            <a:pPr>
              <a:buNone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Оцените свою работу на уроке.</a:t>
            </a:r>
          </a:p>
          <a:p>
            <a:endParaRPr lang="ru-RU" dirty="0"/>
          </a:p>
        </p:txBody>
      </p:sp>
      <p:pic>
        <p:nvPicPr>
          <p:cNvPr id="4" name="Picture 2" descr="Фотоаппарат рисунок черно белый (4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0894" y="4482353"/>
            <a:ext cx="1604682" cy="1721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6118" y="824753"/>
            <a:ext cx="10237694" cy="4203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Оцените свою работу на уроке</a:t>
            </a: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               </a:t>
            </a:r>
            <a:endParaRPr lang="ru-RU" sz="3200" dirty="0"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 </a:t>
            </a:r>
            <a:endParaRPr lang="ru-RU" sz="3200" dirty="0"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 </a:t>
            </a:r>
            <a:endParaRPr lang="ru-RU" sz="3200" dirty="0"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 </a:t>
            </a:r>
            <a:endParaRPr lang="ru-RU" sz="3200" dirty="0"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 </a:t>
            </a:r>
            <a:endParaRPr lang="ru-RU" sz="3200" dirty="0">
              <a:ea typeface="Calibri"/>
              <a:cs typeface="Times New Roman"/>
            </a:endParaRPr>
          </a:p>
          <a:p>
            <a:pPr indent="457200" algn="just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68184" y="1981198"/>
          <a:ext cx="10219768" cy="2363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4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4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9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8 ошибок и более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5 – 7 ошибок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2 – 4 ошибки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1 ошибка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«2»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«3»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«4»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«5»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34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5027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Составьте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первой строке ставят 1 существительное, обозначающее понятие или тему</a:t>
            </a:r>
          </a:p>
          <a:p>
            <a:pPr algn="just"/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второй строке — 2 прилагательных, описывающих основное понятие</a:t>
            </a:r>
          </a:p>
          <a:p>
            <a:pPr algn="just"/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третьей строке размещают 3 глагола, раскрывающих действие</a:t>
            </a:r>
          </a:p>
          <a:p>
            <a:pPr algn="just"/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Четвертая строка содержит афоризм (фразу или предложение), показывающее отношение к теме</a:t>
            </a:r>
          </a:p>
        </p:txBody>
      </p:sp>
    </p:spTree>
    <p:extLst>
      <p:ext uri="{BB962C8B-B14F-4D97-AF65-F5344CB8AC3E}">
        <p14:creationId xmlns:p14="http://schemas.microsoft.com/office/powerpoint/2010/main" val="27732898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Рассмотрите рукопись Л. Н. Толстого. Почему в рукописи много исправлений? Как сделать свое сочинение лучше?</a:t>
            </a:r>
            <a:br>
              <a:rPr lang="ru-RU" dirty="0"/>
            </a:br>
            <a:endParaRPr lang="ru-RU" dirty="0"/>
          </a:p>
        </p:txBody>
      </p:sp>
      <p:pic>
        <p:nvPicPr>
          <p:cNvPr id="39937" name="Picture 1" descr="E:\Л. Н. Толст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365" y="1828800"/>
            <a:ext cx="9906000" cy="4679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3914" y="1135512"/>
            <a:ext cx="11230154" cy="435133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Прежде чем начать писать, я задаю себе три вопроса: что хочу написать, как написать и для чего написать</a:t>
            </a:r>
          </a:p>
          <a:p>
            <a:pPr algn="r">
              <a:buNone/>
            </a:pP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Максим Горький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Памятка для работы над сочинением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Определи, о чем ты будешь писать (тему)</a:t>
            </a:r>
          </a:p>
          <a:p>
            <a:pPr algn="just">
              <a:buNone/>
            </a:pP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Определи, с какой целью ты будешь об этом рассказывать (главную мысль)</a:t>
            </a:r>
          </a:p>
          <a:p>
            <a:pPr algn="just">
              <a:buNone/>
            </a:pP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Подбери слова и выражения, которые точно и выразительно раскрывают содержание</a:t>
            </a:r>
          </a:p>
          <a:p>
            <a:pPr algn="just">
              <a:buNone/>
            </a:pP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Наметь, какие части будут в сочинении (план текста).</a:t>
            </a:r>
          </a:p>
          <a:p>
            <a:pPr algn="just">
              <a:buNone/>
            </a:pP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Напиши сочинение</a:t>
            </a:r>
          </a:p>
          <a:p>
            <a:pPr algn="just">
              <a:buNone/>
            </a:pPr>
            <a:r>
              <a:rPr lang="ru-RU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Проверь сочинение. Обратись к словарям. Внеси исправления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Фотограф Николай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Семак</a:t>
            </a:r>
            <a:br>
              <a:rPr lang="ru-RU" sz="3300" dirty="0">
                <a:latin typeface="Times New Roman" pitchFamily="18" charset="0"/>
                <a:cs typeface="Times New Roman" pitchFamily="18" charset="0"/>
              </a:rPr>
            </a:b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место на конференции «Глубина моего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арт-пространства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C:\Users\Ivan\Desktop\Открытый урок. Словесный портрет\Николай 202\Николай 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5317" y="1701639"/>
            <a:ext cx="6527007" cy="4351338"/>
          </a:xfrm>
          <a:prstGeom prst="rect">
            <a:avLst/>
          </a:prstGeom>
          <a:noFill/>
        </p:spPr>
      </p:pic>
      <p:pic>
        <p:nvPicPr>
          <p:cNvPr id="6" name="Picture 1" descr="C:\Users\Ivan\Desktop\Открытый урок. Словесный портрет\Николай 202\Николай 202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5584" y="1702398"/>
            <a:ext cx="2900892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Фотограф Николай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Семак</a:t>
            </a:r>
            <a:br>
              <a:rPr lang="ru-RU" sz="3300" dirty="0">
                <a:latin typeface="Times New Roman" pitchFamily="18" charset="0"/>
                <a:cs typeface="Times New Roman" pitchFamily="18" charset="0"/>
              </a:rPr>
            </a:b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место на конференции «Глубина моего </a:t>
            </a:r>
            <a:r>
              <a:rPr lang="ru-RU" sz="3300" dirty="0" err="1">
                <a:latin typeface="Times New Roman" pitchFamily="18" charset="0"/>
                <a:cs typeface="Times New Roman" pitchFamily="18" charset="0"/>
              </a:rPr>
              <a:t>арт-пространства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 descr="C:\Users\Ivan\Desktop\Открытый урок. Словесный портрет\Николай 202\Николай 202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516" y="1810127"/>
            <a:ext cx="6527007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0"/>
            <a:ext cx="12167616" cy="68397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50895" y="1515036"/>
            <a:ext cx="88416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Словесный </a:t>
            </a:r>
          </a:p>
        </p:txBody>
      </p:sp>
    </p:spTree>
    <p:extLst>
      <p:ext uri="{BB962C8B-B14F-4D97-AF65-F5344CB8AC3E}">
        <p14:creationId xmlns:p14="http://schemas.microsoft.com/office/powerpoint/2010/main" val="19189629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Фотограф Денис Чернышев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место на конференции «Глубина моего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арт-пространства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61442" name="Picture 2" descr="C:\Users\Ivan\Desktop\Открытый урок. Словесный портрет\Денис 202\2ан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0300" y="1732635"/>
            <a:ext cx="6527007" cy="4351338"/>
          </a:xfrm>
          <a:prstGeom prst="rect">
            <a:avLst/>
          </a:prstGeom>
          <a:noFill/>
        </p:spPr>
      </p:pic>
      <p:pic>
        <p:nvPicPr>
          <p:cNvPr id="5" name="Picture 1" descr="C:\Users\Ivan\Desktop\Открытый урок. Словесный портрет\Денис 202\1вероника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033" y="1779128"/>
            <a:ext cx="3473644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Фотограф Денис Чернышев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место на конференции «Глубина моего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арт-пространства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31747" name="Picture 3" descr="C:\Users\Ivan\Desktop\Открытый урок. Словесный портрет\Денис 202\3санд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3379" y="1825625"/>
            <a:ext cx="2865242" cy="4351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54475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Придумайте заголовок к своей будущей статье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Фотоаппарат рисунок черно белый (4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0894" y="4482353"/>
            <a:ext cx="1604682" cy="1721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Самостоятельная запись своей части статьи после коллективного устного составления текста статьи</a:t>
            </a:r>
          </a:p>
          <a:p>
            <a:endParaRPr lang="ru-RU" dirty="0"/>
          </a:p>
        </p:txBody>
      </p:sp>
      <p:pic>
        <p:nvPicPr>
          <p:cNvPr id="4" name="Picture 2" descr="Фотоаппарат рисунок черно белый (4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0894" y="4482353"/>
            <a:ext cx="1604682" cy="1721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18288"/>
            <a:ext cx="12167616" cy="6839712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32000" y="1334345"/>
          <a:ext cx="8128000" cy="4739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5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Шкала</a:t>
                      </a:r>
                      <a:endParaRPr kumimoji="0" lang="ru-RU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– легко;</a:t>
                      </a:r>
                      <a:endParaRPr kumimoji="0" lang="ru-RU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– не очень легко;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– сложно.</a:t>
                      </a:r>
                      <a:r>
                        <a:rPr kumimoji="0" lang="ru-RU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ошибок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98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5885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" y="18288"/>
            <a:ext cx="12167616" cy="68397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0635" y="1111625"/>
            <a:ext cx="1116106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Внимательно слушайте, чтобы задать вопросы второй группе и оценить участников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Удалось ли составить словесный портрет фотографа группам?</a:t>
            </a:r>
          </a:p>
          <a:p>
            <a:pPr algn="just">
              <a:buFontTx/>
              <a:buChar char="-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Да, потому что … (Нет, потому что …)</a:t>
            </a:r>
          </a:p>
          <a:p>
            <a:pPr algn="just">
              <a:buFontTx/>
              <a:buChar char="-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Расскажите, как составлять словесный портрет?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Фотоаппарат рисунок черно белый (4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0894" y="4482353"/>
            <a:ext cx="1604682" cy="1721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85885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 урока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какой темой работали?</a:t>
            </a:r>
          </a:p>
          <a:p>
            <a:pPr>
              <a:buNone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Что повторили?</a:t>
            </a:r>
          </a:p>
          <a:p>
            <a:pPr>
              <a:buNone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Что показалось сложным?</a:t>
            </a:r>
          </a:p>
          <a:p>
            <a:pPr>
              <a:buNone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Где могут пригодиться полученные сведения?</a:t>
            </a:r>
          </a:p>
          <a:p>
            <a:pPr>
              <a:buNone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Оцените свою работу на уроке</a:t>
            </a:r>
          </a:p>
          <a:p>
            <a:endParaRPr lang="ru-RU" dirty="0"/>
          </a:p>
        </p:txBody>
      </p:sp>
      <p:pic>
        <p:nvPicPr>
          <p:cNvPr id="4" name="Picture 2" descr="Фотоаппарат рисунок черно белый (4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0894" y="4482353"/>
            <a:ext cx="1604682" cy="1721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Составьте </a:t>
            </a:r>
            <a:r>
              <a:rPr lang="ru-RU" sz="3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первой строке ставят 1 существительное, обозначающее понятие или тему.</a:t>
            </a:r>
          </a:p>
          <a:p>
            <a:pPr algn="just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второй строке — 2 прилагательных, описывающих основное понятие.</a:t>
            </a:r>
          </a:p>
          <a:p>
            <a:pPr algn="just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третьей строке размещают 3 глагола, раскрывающих действие.</a:t>
            </a:r>
          </a:p>
          <a:p>
            <a:pPr algn="just"/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Четвертая строка содержит афоризм (фразу или предложение), показывающее отношение к теме.</a:t>
            </a:r>
          </a:p>
        </p:txBody>
      </p:sp>
    </p:spTree>
    <p:extLst>
      <p:ext uri="{BB962C8B-B14F-4D97-AF65-F5344CB8AC3E}">
        <p14:creationId xmlns:p14="http://schemas.microsoft.com/office/powerpoint/2010/main" val="29257591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600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958353"/>
            <a:ext cx="10515600" cy="32186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Calibri"/>
              </a:rPr>
              <a:t>Написать статью о себе по плану, подобрать фотографии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 descr="Фотоаппарат рисунок черно белый (4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70894" y="4482353"/>
            <a:ext cx="1604682" cy="1721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86147" y="1691117"/>
            <a:ext cx="983428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И. Ожегов в «Толковом словаре русского языка» пишет: «1. Изображение человека на картине, фотографии, в скульптуре. 2. перен. Художественное изображение, образ литературного героя» </a:t>
            </a:r>
          </a:p>
        </p:txBody>
      </p:sp>
    </p:spTree>
    <p:extLst>
      <p:ext uri="{BB962C8B-B14F-4D97-AF65-F5344CB8AC3E}">
        <p14:creationId xmlns:p14="http://schemas.microsoft.com/office/powerpoint/2010/main" val="116873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50895" y="1515036"/>
            <a:ext cx="88416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Портрет </a:t>
            </a:r>
          </a:p>
        </p:txBody>
      </p:sp>
    </p:spTree>
    <p:extLst>
      <p:ext uri="{BB962C8B-B14F-4D97-AF65-F5344CB8AC3E}">
        <p14:creationId xmlns:p14="http://schemas.microsoft.com/office/powerpoint/2010/main" val="191896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2AA019-0F88-47C5-9194-5847BA78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12167616" cy="68397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50895" y="1515036"/>
            <a:ext cx="88416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Двадцать седьмое октября</a:t>
            </a:r>
          </a:p>
          <a:p>
            <a:pPr algn="ctr"/>
            <a:r>
              <a:rPr lang="ru-RU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Словесный портрет</a:t>
            </a:r>
          </a:p>
        </p:txBody>
      </p:sp>
    </p:spTree>
    <p:extLst>
      <p:ext uri="{BB962C8B-B14F-4D97-AF65-F5344CB8AC3E}">
        <p14:creationId xmlns:p14="http://schemas.microsoft.com/office/powerpoint/2010/main" val="1918962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3546</Words>
  <Application>Microsoft Office PowerPoint</Application>
  <PresentationFormat>Широкоэкранный</PresentationFormat>
  <Paragraphs>390</Paragraphs>
  <Slides>68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4" baseType="lpstr">
      <vt:lpstr>游ゴシック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Что такое текст? Обведите правильный ответ </vt:lpstr>
      <vt:lpstr>Что такое текст? Обведите правильный ответ</vt:lpstr>
      <vt:lpstr>Презентация PowerPoint</vt:lpstr>
      <vt:lpstr>Кластер по теме «Основные признаки текста»</vt:lpstr>
      <vt:lpstr> Определите, в каком абзаце тема текста Владимира Нескромного. Обведите номер правильного ответа </vt:lpstr>
      <vt:lpstr> 4. Определите, в каком абзаце тема текста Владимира Нескромного. Обведите номер правильного ответа </vt:lpstr>
      <vt:lpstr>Презентация PowerPoint</vt:lpstr>
      <vt:lpstr> Определите, в каком абзаце основная мысль текста Владимира Нескромного. Обведите номер правильного ответа </vt:lpstr>
      <vt:lpstr> Определите, в каком абзаце основная мысль текста Владимира Нескромного. Обведите номер правильного ответа </vt:lpstr>
      <vt:lpstr>Презентация PowerPoint</vt:lpstr>
      <vt:lpstr>6. Вспомните типы речи. Найдите значение каждого термина. К какому типу речи относится текст Владимира Нескромного? </vt:lpstr>
      <vt:lpstr>6. Вспомните типы речи. Найдите значение каждого термина. К какому типу речи относится текст Владимира Нескромного? </vt:lpstr>
      <vt:lpstr>Презентация PowerPoint</vt:lpstr>
      <vt:lpstr>7. Вспомните стили речи. Найдите значение каждого термина. К какому стилю речи относится текст? Подчеркните название этого стиля речи.</vt:lpstr>
      <vt:lpstr>7. Вспомните стили речи. Найдите значение каждого термина. К какому стилю речи относится текст? Подчеркните название этого стиля речи.</vt:lpstr>
      <vt:lpstr>Презентация PowerPoint</vt:lpstr>
      <vt:lpstr>8. Вспомните жанры публицистического стиля. Найдите значение каждого термина. Определите жанр текста Владимира Нескромного. Подчеркните этот жанр.</vt:lpstr>
      <vt:lpstr>8. Вспомните жанры публицистического стиля. Найдите значение каждого термина. Определите жанр текста Владимира Нескромного. Подчеркните этот жанр.</vt:lpstr>
      <vt:lpstr>Презентация PowerPoint</vt:lpstr>
      <vt:lpstr>Задание</vt:lpstr>
      <vt:lpstr>Задание</vt:lpstr>
      <vt:lpstr>Презентация PowerPoint</vt:lpstr>
      <vt:lpstr> Вспомните, какие планы бывают? Какой план будет у текста Владимира Нескромного? </vt:lpstr>
      <vt:lpstr> Вспомните, какие планы бывают? Какой план будет у текста Владимира Нескромного? </vt:lpstr>
      <vt:lpstr>Презентация PowerPoint</vt:lpstr>
      <vt:lpstr>Презентация PowerPoint</vt:lpstr>
      <vt:lpstr>Презентация PowerPoint</vt:lpstr>
      <vt:lpstr> О чем первый абзац? Озаглавьте его. А остальные абзацы?      Озаглавьте их. </vt:lpstr>
      <vt:lpstr> План статьи </vt:lpstr>
      <vt:lpstr> План статьи </vt:lpstr>
      <vt:lpstr> План статьи </vt:lpstr>
      <vt:lpstr> План статьи </vt:lpstr>
      <vt:lpstr> План статьи </vt:lpstr>
      <vt:lpstr> План статьи </vt:lpstr>
      <vt:lpstr> План статьи </vt:lpstr>
      <vt:lpstr> План статьи </vt:lpstr>
      <vt:lpstr> План статьи </vt:lpstr>
      <vt:lpstr>Презентация PowerPoint</vt:lpstr>
      <vt:lpstr>Презентация PowerPoint</vt:lpstr>
      <vt:lpstr>Итог урока</vt:lpstr>
      <vt:lpstr>Презентация PowerPoint</vt:lpstr>
      <vt:lpstr>Составьте синквейн </vt:lpstr>
      <vt:lpstr> Рассмотрите рукопись Л. Н. Толстого. Почему в рукописи много исправлений? Как сделать свое сочинение лучше? </vt:lpstr>
      <vt:lpstr>Презентация PowerPoint</vt:lpstr>
      <vt:lpstr>Памятка для работы над сочинением</vt:lpstr>
      <vt:lpstr> Фотограф Николай Семак I место на конференции «Глубина моего арт-пространства» </vt:lpstr>
      <vt:lpstr> Фотограф Николай Семак I место на конференции «Глубина моего арт-пространства» </vt:lpstr>
      <vt:lpstr>Фотограф Денис Чернышев III место на конференции «Глубина моего арт-пространства»</vt:lpstr>
      <vt:lpstr>Фотограф Денис Чернышев III место на конференции «Глубина моего арт-пространства»</vt:lpstr>
      <vt:lpstr>Придумайте заголовок к своей будущей статье </vt:lpstr>
      <vt:lpstr>Презентация PowerPoint</vt:lpstr>
      <vt:lpstr>Презентация PowerPoint</vt:lpstr>
      <vt:lpstr>Презентация PowerPoint</vt:lpstr>
      <vt:lpstr>Итог урока</vt:lpstr>
      <vt:lpstr>Составьте синквейн </vt:lpstr>
      <vt:lpstr>Самостоятельная работа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Назарова Светлана Васильевна</dc:creator>
  <cp:lastModifiedBy>Людмила Ивановна Крошко</cp:lastModifiedBy>
  <cp:revision>55</cp:revision>
  <dcterms:created xsi:type="dcterms:W3CDTF">2023-10-19T07:07:05Z</dcterms:created>
  <dcterms:modified xsi:type="dcterms:W3CDTF">2023-11-10T10:37:46Z</dcterms:modified>
</cp:coreProperties>
</file>