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60" r:id="rId5"/>
    <p:sldId id="288" r:id="rId6"/>
    <p:sldId id="281" r:id="rId7"/>
    <p:sldId id="262" r:id="rId8"/>
    <p:sldId id="28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7" r:id="rId19"/>
    <p:sldId id="279" r:id="rId20"/>
    <p:sldId id="284" r:id="rId21"/>
    <p:sldId id="28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073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27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22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5262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363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1884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81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146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31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42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36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67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33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57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20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140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8A62FC-89BA-413F-888B-7F91D71F73D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0882D1-B37F-45D7-9976-97A88043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718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РЕНТАБЕЛЬНОСТЬ ПРЕДПРИЯТИЯ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6" y="259080"/>
            <a:ext cx="9821133" cy="4617719"/>
          </a:xfrm>
        </p:spPr>
      </p:pic>
    </p:spTree>
    <p:extLst>
      <p:ext uri="{BB962C8B-B14F-4D97-AF65-F5344CB8AC3E}">
        <p14:creationId xmlns="" xmlns:p14="http://schemas.microsoft.com/office/powerpoint/2010/main" val="35083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Система показателей рентабельности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" y="1"/>
            <a:ext cx="9830624" cy="5005492"/>
          </a:xfrm>
        </p:spPr>
      </p:pic>
    </p:spTree>
    <p:extLst>
      <p:ext uri="{BB962C8B-B14F-4D97-AF65-F5344CB8AC3E}">
        <p14:creationId xmlns="" xmlns:p14="http://schemas.microsoft.com/office/powerpoint/2010/main" val="250512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</a:t>
            </a:r>
            <a:r>
              <a:rPr lang="ru-RU" sz="2400" b="1" dirty="0" smtClean="0">
                <a:solidFill>
                  <a:prstClr val="white"/>
                </a:solidFill>
              </a:rPr>
              <a:t>активов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904"/>
            <a:ext cx="8081319" cy="4761470"/>
          </a:xfrm>
        </p:spPr>
      </p:pic>
    </p:spTree>
    <p:extLst>
      <p:ext uri="{BB962C8B-B14F-4D97-AF65-F5344CB8AC3E}">
        <p14:creationId xmlns="" xmlns:p14="http://schemas.microsoft.com/office/powerpoint/2010/main" val="107768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</a:t>
            </a:r>
            <a:r>
              <a:rPr lang="ru-RU" sz="2400" b="1" dirty="0" smtClean="0">
                <a:solidFill>
                  <a:prstClr val="white"/>
                </a:solidFill>
              </a:rPr>
              <a:t>капитала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3" y="82378"/>
            <a:ext cx="8501448" cy="4404954"/>
          </a:xfrm>
        </p:spPr>
      </p:pic>
    </p:spTree>
    <p:extLst>
      <p:ext uri="{BB962C8B-B14F-4D97-AF65-F5344CB8AC3E}">
        <p14:creationId xmlns="" xmlns:p14="http://schemas.microsoft.com/office/powerpoint/2010/main" val="186740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</a:t>
            </a:r>
            <a:r>
              <a:rPr lang="ru-RU" sz="2400" b="1" dirty="0" smtClean="0">
                <a:solidFill>
                  <a:prstClr val="white"/>
                </a:solidFill>
              </a:rPr>
              <a:t>продаж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0" y="321275"/>
            <a:ext cx="7908323" cy="4695568"/>
          </a:xfrm>
        </p:spPr>
      </p:pic>
    </p:spTree>
    <p:extLst>
      <p:ext uri="{BB962C8B-B14F-4D97-AF65-F5344CB8AC3E}">
        <p14:creationId xmlns="" xmlns:p14="http://schemas.microsoft.com/office/powerpoint/2010/main" val="100270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</a:t>
            </a:r>
            <a:r>
              <a:rPr lang="ru-RU" sz="2400" b="1" dirty="0" smtClean="0">
                <a:solidFill>
                  <a:prstClr val="white"/>
                </a:solidFill>
              </a:rPr>
              <a:t>производства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8" y="90615"/>
            <a:ext cx="8254784" cy="4736757"/>
          </a:xfrm>
        </p:spPr>
      </p:pic>
    </p:spTree>
    <p:extLst>
      <p:ext uri="{BB962C8B-B14F-4D97-AF65-F5344CB8AC3E}">
        <p14:creationId xmlns="" xmlns:p14="http://schemas.microsoft.com/office/powerpoint/2010/main" val="259399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</a:t>
            </a:r>
            <a:r>
              <a:rPr lang="ru-RU" sz="2400" b="1" dirty="0" smtClean="0">
                <a:solidFill>
                  <a:prstClr val="white"/>
                </a:solidFill>
              </a:rPr>
              <a:t>продукции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98855"/>
            <a:ext cx="8542638" cy="4728518"/>
          </a:xfrm>
        </p:spPr>
      </p:pic>
    </p:spTree>
    <p:extLst>
      <p:ext uri="{BB962C8B-B14F-4D97-AF65-F5344CB8AC3E}">
        <p14:creationId xmlns="" xmlns:p14="http://schemas.microsoft.com/office/powerpoint/2010/main" val="309239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Порог Рентабельности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-609599"/>
            <a:ext cx="10212388" cy="5560928"/>
          </a:xfrm>
        </p:spPr>
      </p:pic>
    </p:spTree>
    <p:extLst>
      <p:ext uri="{BB962C8B-B14F-4D97-AF65-F5344CB8AC3E}">
        <p14:creationId xmlns="" xmlns:p14="http://schemas.microsoft.com/office/powerpoint/2010/main" val="300117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Порог Рентабельности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" y="199767"/>
            <a:ext cx="8707395" cy="4644082"/>
          </a:xfrm>
        </p:spPr>
      </p:pic>
    </p:spTree>
    <p:extLst>
      <p:ext uri="{BB962C8B-B14F-4D97-AF65-F5344CB8AC3E}">
        <p14:creationId xmlns="" xmlns:p14="http://schemas.microsoft.com/office/powerpoint/2010/main" val="227436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Рентабельность предприятия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Рост любого показателя рентабельности обусловлен позитивными экономическими явлениями и процессами, протекающими на предприятии. Это: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Совершенствование системы управления производством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Повышение эффективности использования ресурсов предприятия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Индексация оборотных средств и четкое определение источников их формирования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81600"/>
            <a:ext cx="8534400" cy="121096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Задача по определению рентабельности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49" y="140043"/>
            <a:ext cx="9613556" cy="4876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Задача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Определите оптовую цену на товар, если себестоимость его выпуска – 600 руб. за единицу, приемлемая для производителя рентабельность 20% к затратам, ставка акциза 15%, ставка НДС – 20%.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29767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9" y="511340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Рентабельность предприятия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97" y="685800"/>
            <a:ext cx="9440562" cy="4734697"/>
          </a:xfrm>
        </p:spPr>
        <p:txBody>
          <a:bodyPr>
            <a:normAutofit fontScale="700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ЦЕЛИ </a:t>
            </a:r>
            <a:r>
              <a:rPr lang="ru-RU" sz="3600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УРОКА:</a:t>
            </a:r>
            <a:endParaRPr lang="ru-RU" dirty="0" smtClean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1. Ознакомиться с экономическим показателем хозяйственной деятельности предприятия – рентабельностью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 Сформулировать значение рентабельности. </a:t>
            </a:r>
            <a:endParaRPr lang="en-US" sz="4000" b="1" dirty="0" smtClean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3. Ознакомиться с системой показателей рентабельности и методами их определения.</a:t>
            </a:r>
            <a:endParaRPr lang="en-US" sz="4000" b="1" dirty="0" smtClean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4. </a:t>
            </a:r>
            <a:r>
              <a:rPr lang="ru-RU" sz="40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Использовать полученные знания для </a:t>
            </a:r>
            <a:r>
              <a:rPr lang="ru-RU" sz="4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решения задач </a:t>
            </a:r>
            <a:r>
              <a:rPr lang="ru-RU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тренировки определенных умений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2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Налог на прибыль</a:t>
            </a:r>
            <a:endParaRPr lang="en-US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98854"/>
            <a:ext cx="8369172" cy="4777946"/>
          </a:xfrm>
        </p:spPr>
      </p:pic>
    </p:spTree>
    <p:extLst>
      <p:ext uri="{BB962C8B-B14F-4D97-AF65-F5344CB8AC3E}">
        <p14:creationId xmlns="" xmlns:p14="http://schemas.microsoft.com/office/powerpoint/2010/main" val="387953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19082"/>
            <a:ext cx="8534400" cy="82103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Задача по определению рентабельности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731" y="0"/>
            <a:ext cx="9530707" cy="54840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Решение: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Прибыль = Затраты х Рентабельность = 600х0,2 = =120 руб.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Цена изготовителя = Себестоимость +Прибыль = =600+120 = 720 руб.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Цена оптовая без НДС (115%) =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r>
              <a:rPr lang="en-US" sz="2800" b="1" dirty="0" smtClean="0">
                <a:solidFill>
                  <a:schemeClr val="bg1"/>
                </a:solidFill>
              </a:rPr>
              <a:t>Цена изготовителя + Акциз.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Цена оптовая без НДС = Цена изготовителя х1,15 = 720х1,15 = 828 руб.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Цена оптовая с НДС = Цена оптовая без НДС х1,2 = 828х1,2 = 993,6 руб.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443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57458" cy="5969789"/>
          </a:xfrm>
        </p:spPr>
      </p:pic>
    </p:spTree>
    <p:extLst>
      <p:ext uri="{BB962C8B-B14F-4D97-AF65-F5344CB8AC3E}">
        <p14:creationId xmlns="" xmlns:p14="http://schemas.microsoft.com/office/powerpoint/2010/main" val="406578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предприятия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Результатом деятельности любого предприятия является получение дохода. Основным источником доходов организации является выручка от  реализации продукции. Заинтересованность предприятий в производстве и реализации качественной, пользующейся спросом на рынке, продукции отражается на величине прибыли, которая находится в прямой зависимости от реализации этой продукции.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Основные функции прибыли</a:t>
            </a:r>
            <a:endParaRPr lang="en-US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760"/>
            <a:ext cx="11658600" cy="5775960"/>
          </a:xfrm>
        </p:spPr>
      </p:pic>
    </p:spTree>
    <p:extLst>
      <p:ext uri="{BB962C8B-B14F-4D97-AF65-F5344CB8AC3E}">
        <p14:creationId xmlns="" xmlns:p14="http://schemas.microsoft.com/office/powerpoint/2010/main" val="23110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Рентабельность предприятия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Рентабельность-это показатель эффективности производства, характеризующий уровень отдачи затрат и степень использования ресурсов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Рентабельность предприятия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Выгодность производства продукции оценивается с помощью рентабельности продукции, рассчитываемой по формуле: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</a:rPr>
              <a:t>=П </a:t>
            </a:r>
            <a:r>
              <a:rPr lang="ru-RU" sz="2800" b="1" dirty="0" smtClean="0">
                <a:solidFill>
                  <a:schemeClr val="bg1"/>
                </a:solidFill>
              </a:rPr>
              <a:t>: С х 100%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</a:rPr>
              <a:t>рентабельность продукции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П- прибыль на единицу продукции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 –себестоимость единицы продукции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предприятия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"/>
            <a:ext cx="10881360" cy="4947782"/>
          </a:xfrm>
        </p:spPr>
      </p:pic>
    </p:spTree>
    <p:extLst>
      <p:ext uri="{BB962C8B-B14F-4D97-AF65-F5344CB8AC3E}">
        <p14:creationId xmlns="" xmlns:p14="http://schemas.microsoft.com/office/powerpoint/2010/main" val="66645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5196840"/>
            <a:ext cx="8168640" cy="7975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Рентабельность предприятия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843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Рентабельность (доходность) работы предприятия  представляет собой качественную характеристику полученной прибыли. По абсолютной величине прибыли нельзя судить об эффективности работы предприятия.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Если прибыль выражается в абсолютной сумме, то рентабельность – это относительный показатель интенсивности производства, т.к. отражает уровень прибыльности.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Организация рентабельна, если суммы выручки от реализации продукции достаточно для покрытия затрат и образования прибыли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Рентабельность предприятия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7665"/>
            <a:ext cx="8360934" cy="4429667"/>
          </a:xfrm>
        </p:spPr>
      </p:pic>
    </p:spTree>
    <p:extLst>
      <p:ext uri="{BB962C8B-B14F-4D97-AF65-F5344CB8AC3E}">
        <p14:creationId xmlns="" xmlns:p14="http://schemas.microsoft.com/office/powerpoint/2010/main" val="21063103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287</Words>
  <Application>Microsoft Office PowerPoint</Application>
  <PresentationFormat>Произвольный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РЕНТАБЕЛЬНОСТЬ ПРЕДПРИЯТИЯ</vt:lpstr>
      <vt:lpstr>Рентабельность предприятия</vt:lpstr>
      <vt:lpstr>Рентабельность предприятия</vt:lpstr>
      <vt:lpstr>Основные функции прибыли</vt:lpstr>
      <vt:lpstr>Рентабельность предприятия</vt:lpstr>
      <vt:lpstr>Рентабельность предприятия</vt:lpstr>
      <vt:lpstr>Рентабельность предприятия</vt:lpstr>
      <vt:lpstr>Рентабельность предприятия</vt:lpstr>
      <vt:lpstr>Рентабельность предприятия</vt:lpstr>
      <vt:lpstr>Система показателей рентабельности</vt:lpstr>
      <vt:lpstr>Рентабельность активов</vt:lpstr>
      <vt:lpstr>Рентабельность капитала</vt:lpstr>
      <vt:lpstr>Рентабельность продаж</vt:lpstr>
      <vt:lpstr>Рентабельность производства</vt:lpstr>
      <vt:lpstr>Рентабельность продукции</vt:lpstr>
      <vt:lpstr>Порог Рентабельности</vt:lpstr>
      <vt:lpstr>Порог Рентабельности</vt:lpstr>
      <vt:lpstr>Рентабельность предприятия</vt:lpstr>
      <vt:lpstr>Задача по определению рентабельности</vt:lpstr>
      <vt:lpstr>Налог на прибыль</vt:lpstr>
      <vt:lpstr>Задача по определению рентабельности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Windows User</dc:creator>
  <cp:lastModifiedBy>Иванищева</cp:lastModifiedBy>
  <cp:revision>27</cp:revision>
  <dcterms:created xsi:type="dcterms:W3CDTF">2016-10-31T15:33:38Z</dcterms:created>
  <dcterms:modified xsi:type="dcterms:W3CDTF">2016-11-02T10:25:43Z</dcterms:modified>
</cp:coreProperties>
</file>