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03" r:id="rId2"/>
    <p:sldId id="304" r:id="rId3"/>
    <p:sldId id="305" r:id="rId4"/>
    <p:sldId id="306" r:id="rId5"/>
    <p:sldId id="307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46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A4AE-74E3-42AB-A169-92EF2C231399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2F72B-4C50-479F-B827-6C95E294E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08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F63B2-144B-4591-99E9-B67AC82CF85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57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F63B2-144B-4591-99E9-B67AC82CF85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768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F63B2-144B-4591-99E9-B67AC82CF85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64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F63B2-144B-4591-99E9-B67AC82CF85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59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2F63B2-144B-4591-99E9-B67AC82CF85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81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C326C-435F-4D52-A5C0-FACEA24E0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191A4E-75CA-47C4-B968-798B0108F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19A622-FF54-4A3A-9638-9B43231A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4F4FA-E91D-4BF3-8021-00A5522FB162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F93058-79EA-4C7C-A4F8-80BE1A22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1E4762-B848-4C99-B05C-4214747E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D816-23C1-4A8B-B8E0-D8A42A45B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93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723640"/>
            <a:ext cx="12192000" cy="5467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1723640"/>
            <a:ext cx="12192000" cy="25298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12192000" cy="172364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0"/>
            <a:ext cx="12192000" cy="1724025"/>
          </a:xfrm>
          <a:custGeom>
            <a:avLst/>
            <a:gdLst/>
            <a:ahLst/>
            <a:cxnLst/>
            <a:rect l="l" t="t" r="r" b="b"/>
            <a:pathLst>
              <a:path w="12192000" h="1724025">
                <a:moveTo>
                  <a:pt x="0" y="1723644"/>
                </a:moveTo>
                <a:lnTo>
                  <a:pt x="12192000" y="1723644"/>
                </a:lnTo>
                <a:lnTo>
                  <a:pt x="12192000" y="0"/>
                </a:lnTo>
                <a:lnTo>
                  <a:pt x="0" y="0"/>
                </a:lnTo>
                <a:lnTo>
                  <a:pt x="0" y="1723644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6586" y="2580259"/>
            <a:ext cx="8084820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2AA019-0F88-47C5-9194-5847BA7856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1651" cy="6839712"/>
          </a:xfrm>
          <a:prstGeom prst="rect">
            <a:avLst/>
          </a:prstGeom>
        </p:spPr>
      </p:pic>
      <p:sp>
        <p:nvSpPr>
          <p:cNvPr id="3" name="docshape4">
            <a:extLst>
              <a:ext uri="{FF2B5EF4-FFF2-40B4-BE49-F238E27FC236}">
                <a16:creationId xmlns:a16="http://schemas.microsoft.com/office/drawing/2014/main" id="{492F1DAA-87B9-422C-9670-73A8F1492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7740" y="404659"/>
            <a:ext cx="4593911" cy="44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8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D2673-99D0-4DB3-9D47-8D5939833A36}"/>
              </a:ext>
            </a:extLst>
          </p:cNvPr>
          <p:cNvSpPr txBox="1"/>
          <p:nvPr/>
        </p:nvSpPr>
        <p:spPr>
          <a:xfrm>
            <a:off x="1027335" y="2281525"/>
            <a:ext cx="4882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C36208-7AFF-B667-EE90-8DDF1C2B86A6}"/>
              </a:ext>
            </a:extLst>
          </p:cNvPr>
          <p:cNvSpPr txBox="1"/>
          <p:nvPr/>
        </p:nvSpPr>
        <p:spPr>
          <a:xfrm>
            <a:off x="5012592" y="6000128"/>
            <a:ext cx="1795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CF1295E-36FF-4FCE-B268-92D8949758E7}"/>
              </a:ext>
            </a:extLst>
          </p:cNvPr>
          <p:cNvSpPr/>
          <p:nvPr/>
        </p:nvSpPr>
        <p:spPr>
          <a:xfrm>
            <a:off x="1885352" y="1536539"/>
            <a:ext cx="89846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Подготовка и проведение открытого урока: </a:t>
            </a:r>
            <a:b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проблемы и решения</a:t>
            </a:r>
            <a:endParaRPr lang="ru-RU" sz="4800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5FBD7FA-5C46-4FE1-A6D3-B599DFB3AE88}"/>
              </a:ext>
            </a:extLst>
          </p:cNvPr>
          <p:cNvSpPr/>
          <p:nvPr/>
        </p:nvSpPr>
        <p:spPr>
          <a:xfrm>
            <a:off x="7543800" y="5019915"/>
            <a:ext cx="4487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Старший методист Н.Н. Смирнягина</a:t>
            </a:r>
          </a:p>
        </p:txBody>
      </p:sp>
    </p:spTree>
    <p:extLst>
      <p:ext uri="{BB962C8B-B14F-4D97-AF65-F5344CB8AC3E}">
        <p14:creationId xmlns:p14="http://schemas.microsoft.com/office/powerpoint/2010/main" val="209205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2AA019-0F88-47C5-9194-5847BA7856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435"/>
            <a:ext cx="12182475" cy="6839712"/>
          </a:xfrm>
          <a:prstGeom prst="rect">
            <a:avLst/>
          </a:prstGeom>
        </p:spPr>
      </p:pic>
      <p:sp>
        <p:nvSpPr>
          <p:cNvPr id="3" name="docshape4">
            <a:extLst>
              <a:ext uri="{FF2B5EF4-FFF2-40B4-BE49-F238E27FC236}">
                <a16:creationId xmlns:a16="http://schemas.microsoft.com/office/drawing/2014/main" id="{492F1DAA-87B9-422C-9670-73A8F1492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2258" y="367235"/>
            <a:ext cx="4593911" cy="44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8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D2673-99D0-4DB3-9D47-8D5939833A36}"/>
              </a:ext>
            </a:extLst>
          </p:cNvPr>
          <p:cNvSpPr txBox="1"/>
          <p:nvPr/>
        </p:nvSpPr>
        <p:spPr>
          <a:xfrm>
            <a:off x="1027335" y="2281525"/>
            <a:ext cx="4882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C36208-7AFF-B667-EE90-8DDF1C2B86A6}"/>
              </a:ext>
            </a:extLst>
          </p:cNvPr>
          <p:cNvSpPr txBox="1"/>
          <p:nvPr/>
        </p:nvSpPr>
        <p:spPr>
          <a:xfrm>
            <a:off x="609600" y="655159"/>
            <a:ext cx="103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430732D1-E2CD-4FAA-8202-C0E1A11E0906}"/>
              </a:ext>
            </a:extLst>
          </p:cNvPr>
          <p:cNvSpPr txBox="1">
            <a:spLocks/>
          </p:cNvSpPr>
          <p:nvPr/>
        </p:nvSpPr>
        <p:spPr>
          <a:xfrm>
            <a:off x="5172075" y="367235"/>
            <a:ext cx="6724650" cy="174855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>
              <a:defRPr sz="6000" b="0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 marR="5080">
              <a:spcBef>
                <a:spcPts val="95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ОТКРЫТЫЙ</a:t>
            </a:r>
            <a:r>
              <a:rPr lang="ru-RU" sz="2800" b="1" spc="-9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spc="-20" dirty="0">
                <a:solidFill>
                  <a:schemeClr val="accent1">
                    <a:lumMod val="75000"/>
                  </a:schemeClr>
                </a:solidFill>
              </a:rPr>
              <a:t>УРОК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2700" marR="5080" algn="l">
              <a:spcBef>
                <a:spcPts val="95"/>
              </a:spcBef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Подготовка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проведению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Проведение</a:t>
            </a:r>
            <a:r>
              <a:rPr lang="ru-RU" sz="2800" spc="-14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l"/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Самоанализ.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0" name="object 14">
            <a:extLst>
              <a:ext uri="{FF2B5EF4-FFF2-40B4-BE49-F238E27FC236}">
                <a16:creationId xmlns:a16="http://schemas.microsoft.com/office/drawing/2014/main" id="{5E917C56-7114-4507-B422-CEA246187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02563"/>
              </p:ext>
            </p:extLst>
          </p:nvPr>
        </p:nvGraphicFramePr>
        <p:xfrm>
          <a:off x="9525" y="2376198"/>
          <a:ext cx="12185650" cy="44925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1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25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Основные</a:t>
                      </a:r>
                      <a:r>
                        <a:rPr sz="2800" b="1" spc="-9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2230755" marR="843915" indent="-1376680" algn="l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Рекомендации</a:t>
                      </a:r>
                      <a:r>
                        <a:rPr sz="2800" b="1" spc="-5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800" b="1" spc="-7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решению</a:t>
                      </a:r>
                      <a:r>
                        <a:rPr lang="ru-RU"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3417">
                <a:tc>
                  <a:txBody>
                    <a:bodyPr/>
                    <a:lstStyle/>
                    <a:p>
                      <a:pPr marL="88265" marR="838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2800" b="1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Недиагностируемые</a:t>
                      </a:r>
                      <a:r>
                        <a:rPr sz="2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цель</a:t>
                      </a:r>
                      <a:r>
                        <a:rPr sz="2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задачи</a:t>
                      </a:r>
                      <a:r>
                        <a:rPr sz="2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урока.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Постановка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большого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количества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задач.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8740" algn="just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Формулировки</a:t>
                      </a:r>
                      <a:r>
                        <a:rPr sz="2800" spc="5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sz="2800" spc="5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5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2800" spc="5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должны</a:t>
                      </a:r>
                      <a:r>
                        <a:rPr sz="2800" spc="5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быть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диагностируемы</a:t>
                      </a:r>
                      <a:r>
                        <a:rPr sz="2800" spc="3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3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достижимы</a:t>
                      </a:r>
                      <a:r>
                        <a:rPr sz="2800" spc="3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800" spc="3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рамках урока.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2075" algn="just">
                        <a:lnSpc>
                          <a:spcPct val="10000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Цель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lang="ru-RU" sz="2800" dirty="0">
                          <a:latin typeface="Times New Roman"/>
                          <a:cs typeface="Times New Roman"/>
                        </a:rPr>
                        <a:t>-а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2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более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lang="ru-RU" sz="2800" spc="-25" dirty="0">
                          <a:latin typeface="Times New Roman"/>
                          <a:cs typeface="Times New Roman"/>
                        </a:rPr>
                        <a:t>-х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3002">
                <a:tc>
                  <a:txBody>
                    <a:bodyPr/>
                    <a:lstStyle/>
                    <a:p>
                      <a:pPr marL="88265" marR="85725">
                        <a:lnSpc>
                          <a:spcPct val="100000"/>
                        </a:lnSpc>
                        <a:spcBef>
                          <a:spcPts val="285"/>
                        </a:spcBef>
                        <a:tabLst>
                          <a:tab pos="752475" algn="l"/>
                          <a:tab pos="2793365" algn="l"/>
                          <a:tab pos="3971290" algn="l"/>
                          <a:tab pos="4704715" algn="l"/>
                        </a:tabLst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Содержание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урока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spc="-25" dirty="0" err="1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lang="ru-RU"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позволяет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достигнуть</a:t>
                      </a:r>
                      <a:r>
                        <a:rPr sz="2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sz="2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решить</a:t>
                      </a:r>
                      <a:r>
                        <a:rPr sz="28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задачи.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0010" algn="just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Методы,</a:t>
                      </a:r>
                      <a:r>
                        <a:rPr sz="2800" spc="4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приемы</a:t>
                      </a:r>
                      <a:r>
                        <a:rPr sz="2800" spc="4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4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формы</a:t>
                      </a:r>
                      <a:r>
                        <a:rPr sz="2800" spc="4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организации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учебной</a:t>
                      </a:r>
                      <a:r>
                        <a:rPr sz="2800" spc="5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деятельности</a:t>
                      </a:r>
                      <a:r>
                        <a:rPr sz="2800" spc="5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подбираются</a:t>
                      </a:r>
                      <a:r>
                        <a:rPr sz="2800" spc="58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достижения</a:t>
                      </a: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цели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решения</a:t>
                      </a: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задач.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97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2AA019-0F88-47C5-9194-5847BA7856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435"/>
            <a:ext cx="12192001" cy="6839712"/>
          </a:xfrm>
          <a:prstGeom prst="rect">
            <a:avLst/>
          </a:prstGeom>
        </p:spPr>
      </p:pic>
      <p:sp>
        <p:nvSpPr>
          <p:cNvPr id="3" name="docshape4">
            <a:extLst>
              <a:ext uri="{FF2B5EF4-FFF2-40B4-BE49-F238E27FC236}">
                <a16:creationId xmlns:a16="http://schemas.microsoft.com/office/drawing/2014/main" id="{492F1DAA-87B9-422C-9670-73A8F1492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2258" y="367235"/>
            <a:ext cx="4593911" cy="44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8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D2673-99D0-4DB3-9D47-8D5939833A36}"/>
              </a:ext>
            </a:extLst>
          </p:cNvPr>
          <p:cNvSpPr txBox="1"/>
          <p:nvPr/>
        </p:nvSpPr>
        <p:spPr>
          <a:xfrm>
            <a:off x="1027335" y="2281525"/>
            <a:ext cx="4882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C36208-7AFF-B667-EE90-8DDF1C2B86A6}"/>
              </a:ext>
            </a:extLst>
          </p:cNvPr>
          <p:cNvSpPr txBox="1"/>
          <p:nvPr/>
        </p:nvSpPr>
        <p:spPr>
          <a:xfrm>
            <a:off x="609600" y="655159"/>
            <a:ext cx="103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430732D1-E2CD-4FAA-8202-C0E1A11E0906}"/>
              </a:ext>
            </a:extLst>
          </p:cNvPr>
          <p:cNvSpPr txBox="1">
            <a:spLocks/>
          </p:cNvSpPr>
          <p:nvPr/>
        </p:nvSpPr>
        <p:spPr>
          <a:xfrm>
            <a:off x="5172075" y="367235"/>
            <a:ext cx="6724650" cy="174855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>
              <a:defRPr sz="6000" b="0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 marR="5080">
              <a:spcBef>
                <a:spcPts val="95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ОТКРЫТЫЙ</a:t>
            </a:r>
            <a:r>
              <a:rPr lang="ru-RU" sz="2800" b="1" spc="-9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spc="-20" dirty="0">
                <a:solidFill>
                  <a:schemeClr val="accent1">
                    <a:lumMod val="75000"/>
                  </a:schemeClr>
                </a:solidFill>
              </a:rPr>
              <a:t>УРОК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2700" marR="5080" algn="l">
              <a:spcBef>
                <a:spcPts val="95"/>
              </a:spcBef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Подготовка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проведению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Проведение</a:t>
            </a:r>
            <a:r>
              <a:rPr lang="ru-RU" sz="2800" spc="-14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l"/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Самоанализ.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1" name="object 9">
            <a:extLst>
              <a:ext uri="{FF2B5EF4-FFF2-40B4-BE49-F238E27FC236}">
                <a16:creationId xmlns:a16="http://schemas.microsoft.com/office/drawing/2014/main" id="{8492E831-9F3B-48C1-B9F5-0A08C46EC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293366"/>
              </p:ext>
            </p:extLst>
          </p:nvPr>
        </p:nvGraphicFramePr>
        <p:xfrm>
          <a:off x="6350" y="2260068"/>
          <a:ext cx="12185650" cy="455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6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6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Основные</a:t>
                      </a:r>
                      <a:r>
                        <a:rPr sz="2800" b="1" spc="-9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2230755" marR="843915" indent="-1376680" algn="l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Рекомендации</a:t>
                      </a:r>
                      <a:r>
                        <a:rPr sz="2800" b="1" spc="-5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800" b="1" spc="-7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решению</a:t>
                      </a:r>
                      <a:r>
                        <a:rPr lang="ru-RU"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5336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28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Отсутствие</a:t>
                      </a:r>
                      <a:r>
                        <a:rPr sz="2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мотивационного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этапа</a:t>
                      </a:r>
                      <a:r>
                        <a:rPr sz="2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урока.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96875" indent="-304800">
                        <a:lnSpc>
                          <a:spcPct val="100000"/>
                        </a:lnSpc>
                        <a:spcBef>
                          <a:spcPts val="280"/>
                        </a:spcBef>
                        <a:buAutoNum type="arabicPeriod"/>
                        <a:tabLst>
                          <a:tab pos="396875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Учитывать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возраст</a:t>
                      </a:r>
                      <a:r>
                        <a:rPr sz="28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студентов.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396875" indent="-304800">
                        <a:lnSpc>
                          <a:spcPct val="100000"/>
                        </a:lnSpc>
                        <a:buAutoNum type="arabicPeriod"/>
                        <a:tabLst>
                          <a:tab pos="396875" algn="l"/>
                        </a:tabLst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Мотивационный</a:t>
                      </a:r>
                      <a:r>
                        <a:rPr sz="2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этап: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269240" lvl="1" indent="-177165">
                        <a:lnSpc>
                          <a:spcPct val="100000"/>
                        </a:lnSpc>
                        <a:buChar char="-"/>
                        <a:tabLst>
                          <a:tab pos="26924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связь</a:t>
                      </a:r>
                      <a:r>
                        <a:rPr sz="28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28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профессиональной</a:t>
                      </a:r>
                      <a:r>
                        <a:rPr sz="28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деятельностью;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2075" marR="80645">
                        <a:lnSpc>
                          <a:spcPct val="100000"/>
                        </a:lnSpc>
                        <a:tabLst>
                          <a:tab pos="2512060" algn="l"/>
                          <a:tab pos="4387215" algn="l"/>
                        </a:tabLst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региональный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компонент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присутствия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отрасли;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269240" lvl="1" indent="-177165">
                        <a:lnSpc>
                          <a:spcPct val="100000"/>
                        </a:lnSpc>
                        <a:spcBef>
                          <a:spcPts val="5"/>
                        </a:spcBef>
                        <a:buChar char="-"/>
                        <a:tabLst>
                          <a:tab pos="26924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Национальные</a:t>
                      </a:r>
                      <a:r>
                        <a:rPr sz="2800" spc="-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проекты.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510">
                <a:tc>
                  <a:txBody>
                    <a:bodyPr/>
                    <a:lstStyle/>
                    <a:p>
                      <a:pPr marL="88265" marR="83185" algn="just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Применение</a:t>
                      </a:r>
                      <a:r>
                        <a:rPr sz="2800" spc="20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технологий</a:t>
                      </a:r>
                      <a:r>
                        <a:rPr sz="2800" spc="20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20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методов,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которые</a:t>
                      </a:r>
                      <a:r>
                        <a:rPr sz="2800" spc="31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800" spc="31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применялись</a:t>
                      </a:r>
                      <a:r>
                        <a:rPr sz="2800" spc="31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800" spc="31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текущих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учебных</a:t>
                      </a:r>
                      <a:r>
                        <a:rPr sz="28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занятиях.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0010" algn="just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dirty="0" err="1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lang="ru-RU" sz="2800" spc="3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latin typeface="Times New Roman"/>
                          <a:cs typeface="Times New Roman"/>
                        </a:rPr>
                        <a:t>открытом уроке</a:t>
                      </a:r>
                      <a:r>
                        <a:rPr sz="28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2800" spc="0" baseline="0" dirty="0">
                          <a:latin typeface="Times New Roman"/>
                          <a:cs typeface="Times New Roman"/>
                        </a:rPr>
                        <a:t>нужно</a:t>
                      </a:r>
                      <a:r>
                        <a:rPr lang="ru-RU" sz="28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применять</a:t>
                      </a:r>
                      <a:r>
                        <a:rPr sz="2800" spc="37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технологии</a:t>
                      </a:r>
                      <a:r>
                        <a:rPr sz="2800" spc="4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425" dirty="0">
                          <a:latin typeface="Times New Roman"/>
                          <a:cs typeface="Times New Roman"/>
                        </a:rPr>
                        <a:t>    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методы</a:t>
                      </a:r>
                      <a:r>
                        <a:rPr sz="2800" spc="430" dirty="0">
                          <a:latin typeface="Times New Roman"/>
                          <a:cs typeface="Times New Roman"/>
                        </a:rPr>
                        <a:t>    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обучения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, используемые и о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тработанные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системе.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18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2AA019-0F88-47C5-9194-5847BA7856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435"/>
            <a:ext cx="12182475" cy="6839712"/>
          </a:xfrm>
          <a:prstGeom prst="rect">
            <a:avLst/>
          </a:prstGeom>
        </p:spPr>
      </p:pic>
      <p:sp>
        <p:nvSpPr>
          <p:cNvPr id="3" name="docshape4">
            <a:extLst>
              <a:ext uri="{FF2B5EF4-FFF2-40B4-BE49-F238E27FC236}">
                <a16:creationId xmlns:a16="http://schemas.microsoft.com/office/drawing/2014/main" id="{492F1DAA-87B9-422C-9670-73A8F1492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2258" y="367235"/>
            <a:ext cx="4593911" cy="44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8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D2673-99D0-4DB3-9D47-8D5939833A36}"/>
              </a:ext>
            </a:extLst>
          </p:cNvPr>
          <p:cNvSpPr txBox="1"/>
          <p:nvPr/>
        </p:nvSpPr>
        <p:spPr>
          <a:xfrm>
            <a:off x="1027335" y="2281525"/>
            <a:ext cx="4882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C36208-7AFF-B667-EE90-8DDF1C2B86A6}"/>
              </a:ext>
            </a:extLst>
          </p:cNvPr>
          <p:cNvSpPr txBox="1"/>
          <p:nvPr/>
        </p:nvSpPr>
        <p:spPr>
          <a:xfrm>
            <a:off x="609600" y="655159"/>
            <a:ext cx="103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430732D1-E2CD-4FAA-8202-C0E1A11E0906}"/>
              </a:ext>
            </a:extLst>
          </p:cNvPr>
          <p:cNvSpPr txBox="1">
            <a:spLocks/>
          </p:cNvSpPr>
          <p:nvPr/>
        </p:nvSpPr>
        <p:spPr>
          <a:xfrm>
            <a:off x="5172075" y="367235"/>
            <a:ext cx="6724650" cy="174855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>
              <a:defRPr sz="6000" b="0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 marR="5080">
              <a:spcBef>
                <a:spcPts val="95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ОТКРЫТЫЙ</a:t>
            </a:r>
            <a:r>
              <a:rPr lang="ru-RU" sz="2800" b="1" spc="-9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spc="-20" dirty="0">
                <a:solidFill>
                  <a:schemeClr val="accent1">
                    <a:lumMod val="75000"/>
                  </a:schemeClr>
                </a:solidFill>
              </a:rPr>
              <a:t>УРОК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2700" marR="5080" algn="l">
              <a:spcBef>
                <a:spcPts val="95"/>
              </a:spcBef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Подготовка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проведению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Проведение</a:t>
            </a:r>
            <a:r>
              <a:rPr lang="ru-RU" sz="2800" spc="-14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l"/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Самоанализ.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886F47E-44E6-44B2-B259-9475F5E1A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40533"/>
              </p:ext>
            </p:extLst>
          </p:nvPr>
        </p:nvGraphicFramePr>
        <p:xfrm>
          <a:off x="0" y="2254347"/>
          <a:ext cx="12185650" cy="4581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06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Основные</a:t>
                      </a:r>
                      <a:r>
                        <a:rPr sz="2800" b="1" spc="-9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2230755" marR="843915" indent="-13766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Рекомендации</a:t>
                      </a:r>
                      <a:r>
                        <a:rPr sz="2800" b="1" spc="-5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800" b="1" spc="-7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решению 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794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2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ведется</a:t>
                      </a: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хронометраж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течение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урока.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0645" algn="just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800" spc="3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течение</a:t>
                      </a:r>
                      <a:r>
                        <a:rPr sz="2800" spc="3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урока</a:t>
                      </a:r>
                      <a:r>
                        <a:rPr sz="2800" spc="3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задавать</a:t>
                      </a:r>
                      <a:r>
                        <a:rPr sz="2800" spc="3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sz="2800" spc="320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выполнение</a:t>
                      </a:r>
                      <a:r>
                        <a:rPr sz="2800" spc="434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задания</a:t>
                      </a:r>
                      <a:r>
                        <a:rPr sz="2800" spc="4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2800" spc="44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отслеживать</a:t>
                      </a:r>
                      <a:r>
                        <a:rPr sz="2800" spc="44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его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выполнение.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8487">
                <a:tc>
                  <a:txBody>
                    <a:bodyPr/>
                    <a:lstStyle/>
                    <a:p>
                      <a:pPr marL="88265" marR="85090">
                        <a:lnSpc>
                          <a:spcPct val="100000"/>
                        </a:lnSpc>
                        <a:spcBef>
                          <a:spcPts val="285"/>
                        </a:spcBef>
                        <a:tabLst>
                          <a:tab pos="473709" algn="l"/>
                          <a:tab pos="2583180" algn="l"/>
                          <a:tab pos="3444240" algn="l"/>
                          <a:tab pos="5073650" algn="l"/>
                        </a:tabLst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Преподаватель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20" dirty="0" err="1">
                          <a:latin typeface="Times New Roman"/>
                          <a:cs typeface="Times New Roman"/>
                        </a:rPr>
                        <a:t>ведет</a:t>
                      </a:r>
                      <a:r>
                        <a:rPr lang="ru-RU"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«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монолог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».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Малый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охват</a:t>
                      </a:r>
                      <a:r>
                        <a:rPr sz="2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аудитории</a:t>
                      </a:r>
                      <a:r>
                        <a:rPr lang="ru-RU" sz="2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обучающихся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Отсутствие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личностного</a:t>
                      </a:r>
                      <a:r>
                        <a:rPr lang="ru-RU"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поощрения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обучающихся.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algn="just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Задействовать</a:t>
                      </a:r>
                      <a:r>
                        <a:rPr sz="2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группу</a:t>
                      </a:r>
                      <a:r>
                        <a:rPr sz="2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обучающихся.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2075" marR="81280" algn="just">
                        <a:lnSpc>
                          <a:spcPct val="100000"/>
                        </a:lnSpc>
                      </a:pPr>
                      <a:r>
                        <a:rPr sz="2800" dirty="0" err="1">
                          <a:latin typeface="Times New Roman"/>
                          <a:cs typeface="Times New Roman"/>
                        </a:rPr>
                        <a:t>Во</a:t>
                      </a:r>
                      <a:r>
                        <a:rPr lang="ru-RU" sz="2800" spc="5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время</a:t>
                      </a:r>
                      <a:r>
                        <a:rPr lang="ru-RU" sz="2800" spc="5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 err="1">
                          <a:latin typeface="Times New Roman"/>
                          <a:cs typeface="Times New Roman"/>
                        </a:rPr>
                        <a:t>выполнения</a:t>
                      </a:r>
                      <a:r>
                        <a:rPr lang="ru-RU" sz="2800" spc="5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 err="1">
                          <a:latin typeface="Times New Roman"/>
                          <a:cs typeface="Times New Roman"/>
                        </a:rPr>
                        <a:t>задания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преподаватель</a:t>
                      </a:r>
                      <a:r>
                        <a:rPr sz="2800" spc="37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должен</a:t>
                      </a:r>
                      <a:r>
                        <a:rPr sz="2800" spc="37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курировать</a:t>
                      </a:r>
                      <a:r>
                        <a:rPr sz="2800" spc="375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его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выполнение.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94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2AA019-0F88-47C5-9194-5847BA7856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435"/>
            <a:ext cx="12182475" cy="6839712"/>
          </a:xfrm>
          <a:prstGeom prst="rect">
            <a:avLst/>
          </a:prstGeom>
        </p:spPr>
      </p:pic>
      <p:sp>
        <p:nvSpPr>
          <p:cNvPr id="3" name="docshape4">
            <a:extLst>
              <a:ext uri="{FF2B5EF4-FFF2-40B4-BE49-F238E27FC236}">
                <a16:creationId xmlns:a16="http://schemas.microsoft.com/office/drawing/2014/main" id="{492F1DAA-87B9-422C-9670-73A8F1492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2258" y="367235"/>
            <a:ext cx="4593911" cy="44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8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D2673-99D0-4DB3-9D47-8D5939833A36}"/>
              </a:ext>
            </a:extLst>
          </p:cNvPr>
          <p:cNvSpPr txBox="1"/>
          <p:nvPr/>
        </p:nvSpPr>
        <p:spPr>
          <a:xfrm>
            <a:off x="1027335" y="2281525"/>
            <a:ext cx="4882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C36208-7AFF-B667-EE90-8DDF1C2B86A6}"/>
              </a:ext>
            </a:extLst>
          </p:cNvPr>
          <p:cNvSpPr txBox="1"/>
          <p:nvPr/>
        </p:nvSpPr>
        <p:spPr>
          <a:xfrm>
            <a:off x="609600" y="655159"/>
            <a:ext cx="1038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430732D1-E2CD-4FAA-8202-C0E1A11E0906}"/>
              </a:ext>
            </a:extLst>
          </p:cNvPr>
          <p:cNvSpPr txBox="1">
            <a:spLocks/>
          </p:cNvSpPr>
          <p:nvPr/>
        </p:nvSpPr>
        <p:spPr>
          <a:xfrm>
            <a:off x="5172075" y="367235"/>
            <a:ext cx="6724650" cy="174855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>
              <a:defRPr sz="6000" b="0" i="0">
                <a:solidFill>
                  <a:schemeClr val="tx1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2700" marR="5080">
              <a:spcBef>
                <a:spcPts val="95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ОТКРЫТЫЙ</a:t>
            </a:r>
            <a:r>
              <a:rPr lang="ru-RU" sz="2800" b="1" spc="-95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spc="-20" dirty="0">
                <a:solidFill>
                  <a:schemeClr val="accent1">
                    <a:lumMod val="75000"/>
                  </a:schemeClr>
                </a:solidFill>
              </a:rPr>
              <a:t>УРОК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2700" marR="5080" algn="l">
              <a:spcBef>
                <a:spcPts val="95"/>
              </a:spcBef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Подготовка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проведению</a:t>
            </a:r>
            <a:r>
              <a:rPr lang="ru-RU" sz="2800" spc="-1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Проведение</a:t>
            </a:r>
            <a:r>
              <a:rPr lang="ru-RU" sz="2800" spc="-14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открытого урока</a:t>
            </a:r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l"/>
            <a:r>
              <a:rPr lang="ru-RU" sz="2800" spc="-10" dirty="0">
                <a:solidFill>
                  <a:schemeClr val="accent1">
                    <a:lumMod val="50000"/>
                  </a:schemeClr>
                </a:solidFill>
              </a:rPr>
              <a:t>Самоанализ.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1" name="object 9">
            <a:extLst>
              <a:ext uri="{FF2B5EF4-FFF2-40B4-BE49-F238E27FC236}">
                <a16:creationId xmlns:a16="http://schemas.microsoft.com/office/drawing/2014/main" id="{754BF6B6-C9BA-4D04-B33B-BA911B07F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64398"/>
              </p:ext>
            </p:extLst>
          </p:nvPr>
        </p:nvGraphicFramePr>
        <p:xfrm>
          <a:off x="6350" y="2726989"/>
          <a:ext cx="12185650" cy="4126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93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Основные</a:t>
                      </a:r>
                      <a:r>
                        <a:rPr sz="2800" b="1" spc="-9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marL="2230755" marR="843915" indent="-137668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Рекомендации</a:t>
                      </a:r>
                      <a:r>
                        <a:rPr sz="2800" b="1" spc="-5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2800" b="1" spc="-75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cs typeface="Times New Roman"/>
                        </a:rPr>
                        <a:t>решению проблемы</a:t>
                      </a:r>
                      <a:endParaRPr sz="28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5386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3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представлен</a:t>
                      </a:r>
                      <a:r>
                        <a:rPr sz="3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результат</a:t>
                      </a:r>
                      <a:r>
                        <a:rPr sz="3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урока.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Продукт/Процесс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3823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3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Отсутствие</a:t>
                      </a:r>
                      <a:r>
                        <a:rPr sz="3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навыка</a:t>
                      </a:r>
                      <a:r>
                        <a:rPr sz="3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самоанализа.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78740" algn="just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dirty="0" err="1">
                          <a:latin typeface="Times New Roman"/>
                          <a:cs typeface="Times New Roman"/>
                        </a:rPr>
                        <a:t>Результативность</a:t>
                      </a:r>
                      <a:r>
                        <a:rPr sz="3200" spc="4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 err="1">
                          <a:latin typeface="Times New Roman"/>
                          <a:cs typeface="Times New Roman"/>
                        </a:rPr>
                        <a:t>учебного</a:t>
                      </a:r>
                      <a:r>
                        <a:rPr sz="3200" spc="495" dirty="0">
                          <a:latin typeface="Times New Roman"/>
                          <a:cs typeface="Times New Roman"/>
                        </a:rPr>
                        <a:t>     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занятия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анализируется</a:t>
                      </a:r>
                      <a:r>
                        <a:rPr sz="3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от</a:t>
                      </a:r>
                      <a:r>
                        <a:rPr sz="32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планируемых</a:t>
                      </a:r>
                      <a:r>
                        <a:rPr sz="3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результатов 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(цель,</a:t>
                      </a:r>
                      <a:r>
                        <a:rPr sz="3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10" dirty="0">
                          <a:latin typeface="Times New Roman"/>
                          <a:cs typeface="Times New Roman"/>
                        </a:rPr>
                        <a:t>задачи)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962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324</Words>
  <Application>Microsoft Office PowerPoint</Application>
  <PresentationFormat>Широкоэкранный</PresentationFormat>
  <Paragraphs>59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Cambria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msigu</dc:creator>
  <cp:lastModifiedBy>nns</cp:lastModifiedBy>
  <cp:revision>4</cp:revision>
  <dcterms:created xsi:type="dcterms:W3CDTF">2025-02-27T08:19:47Z</dcterms:created>
  <dcterms:modified xsi:type="dcterms:W3CDTF">2025-02-27T08:47:37Z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2025-02-27T00:00:00Z</vt:filetime>
  </property>
  <property fmtid="{D5CDD505-2E9C-101B-9397-08002B2CF9AE}" pid="5" name="Producer">
    <vt:lpwstr>3-Heights(TM) PDF Security Shell 4.8.25.2 (http://www.pdf-tools.com)</vt:lpwstr>
  </property>
</Properties>
</file>