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5256BB-75C3-417F-A814-2CE3C0F499C0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46272A-B395-4E27-9D51-5A63900EF8E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5256BB-75C3-417F-A814-2CE3C0F499C0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46272A-B395-4E27-9D51-5A63900EF8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5256BB-75C3-417F-A814-2CE3C0F499C0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46272A-B395-4E27-9D51-5A63900EF8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5256BB-75C3-417F-A814-2CE3C0F499C0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46272A-B395-4E27-9D51-5A63900EF8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5256BB-75C3-417F-A814-2CE3C0F499C0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46272A-B395-4E27-9D51-5A63900EF8E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5256BB-75C3-417F-A814-2CE3C0F499C0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46272A-B395-4E27-9D51-5A63900EF8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5256BB-75C3-417F-A814-2CE3C0F499C0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46272A-B395-4E27-9D51-5A63900EF8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5256BB-75C3-417F-A814-2CE3C0F499C0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46272A-B395-4E27-9D51-5A63900EF8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5256BB-75C3-417F-A814-2CE3C0F499C0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46272A-B395-4E27-9D51-5A63900EF8EC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5256BB-75C3-417F-A814-2CE3C0F499C0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46272A-B395-4E27-9D51-5A63900EF8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5256BB-75C3-417F-A814-2CE3C0F499C0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46272A-B395-4E27-9D51-5A63900EF8E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15256BB-75C3-417F-A814-2CE3C0F499C0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546272A-B395-4E27-9D51-5A63900EF8EC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683441"/>
              </p:ext>
            </p:extLst>
          </p:nvPr>
        </p:nvGraphicFramePr>
        <p:xfrm>
          <a:off x="90346" y="665531"/>
          <a:ext cx="8963307" cy="62289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2346"/>
                <a:gridCol w="7760756"/>
                <a:gridCol w="880205"/>
              </a:tblGrid>
              <a:tr h="1917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№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Критерии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Баллы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</a:tr>
              <a:tr h="259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Цели урока/занятия, его план были открыты обучающимся, конкретны и </a:t>
                      </a:r>
                      <a:r>
                        <a:rPr lang="ru-RU" sz="1600" dirty="0" err="1">
                          <a:effectLst/>
                        </a:rPr>
                        <a:t>побудительны</a:t>
                      </a:r>
                      <a:r>
                        <a:rPr lang="ru-RU" sz="1600" dirty="0">
                          <a:effectLst/>
                        </a:rPr>
                        <a:t> для них 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</a:tr>
              <a:tr h="2759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Замысел урока/занятия </a:t>
                      </a:r>
                      <a:r>
                        <a:rPr lang="ru-RU" sz="1600" dirty="0" smtClean="0">
                          <a:effectLst/>
                        </a:rPr>
                        <a:t>реализован</a:t>
                      </a: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</a:tr>
              <a:tr h="2759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Содержание урока/занятия оптимально (научно, доступно)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</a:tr>
              <a:tr h="2759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Проблемный характер изложения учебного материала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</a:tr>
              <a:tr h="5518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Обучающиеся имели возможность выбора форм и средств работы, вариантов представления результатов </a:t>
                      </a: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</a:tr>
              <a:tr h="2759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Созданы условия для мотивации деятельности и актуализации опыта </a:t>
                      </a:r>
                      <a:r>
                        <a:rPr lang="ru-RU" sz="1600" dirty="0" smtClean="0">
                          <a:effectLst/>
                        </a:rPr>
                        <a:t>обучающихся</a:t>
                      </a: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</a:tr>
              <a:tr h="2759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Урок/занятие способствовал(о) формированию ключевых компетенций: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59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  <a:tc>
                  <a:txBody>
                    <a:bodyPr/>
                    <a:lstStyle/>
                    <a:p>
                      <a:pPr marL="290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 предметной области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</a:tr>
              <a:tr h="2759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  <a:tc>
                  <a:txBody>
                    <a:bodyPr/>
                    <a:lstStyle/>
                    <a:p>
                      <a:pPr marL="290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 проектно-аналитической и/или исследовательской деятельности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</a:tr>
              <a:tr h="2759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  <a:tc>
                  <a:txBody>
                    <a:bodyPr/>
                    <a:lstStyle/>
                    <a:p>
                      <a:pPr marL="290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 организаторской деятельности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</a:tr>
              <a:tr h="2759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  <a:tc>
                  <a:txBody>
                    <a:bodyPr/>
                    <a:lstStyle/>
                    <a:p>
                      <a:pPr marL="290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 плане продолжения образования и  эффективного самообразования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</a:tr>
              <a:tr h="2759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Урок/занятие способствовало  развитию  качеств личности: 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18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  <a:tc>
                  <a:txBody>
                    <a:bodyPr/>
                    <a:lstStyle/>
                    <a:p>
                      <a:pPr marL="290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коммуникативность</a:t>
                      </a:r>
                      <a:r>
                        <a:rPr lang="ru-RU" sz="1600" dirty="0">
                          <a:effectLst/>
                        </a:rPr>
                        <a:t>, способность к эффективному личностному общению, регулированию конфликтов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</a:tr>
              <a:tr h="2759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  <a:tc>
                  <a:txBody>
                    <a:bodyPr/>
                    <a:lstStyle/>
                    <a:p>
                      <a:pPr marL="290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критическое мышление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</a:tr>
              <a:tr h="2759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  <a:tc>
                  <a:txBody>
                    <a:bodyPr/>
                    <a:lstStyle/>
                    <a:p>
                      <a:pPr marL="290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креативность, установка на творчество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</a:tr>
              <a:tr h="2759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  <a:tc>
                  <a:txBody>
                    <a:bodyPr/>
                    <a:lstStyle/>
                    <a:p>
                      <a:pPr marL="290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самостоятельность и ответственность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</a:tr>
              <a:tr h="2759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  <a:tc>
                  <a:txBody>
                    <a:bodyPr/>
                    <a:lstStyle/>
                    <a:p>
                      <a:pPr marL="290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рефлексивность</a:t>
                      </a:r>
                      <a:r>
                        <a:rPr lang="ru-RU" sz="1600" dirty="0">
                          <a:effectLst/>
                        </a:rPr>
                        <a:t>, способность к самооценке и самоанализу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</a:tr>
              <a:tr h="2759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Урок/занятие способствовало расширению общекультурного кругозора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</a:tr>
              <a:tr h="1994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Урок/занятие помогло обучающимся в ценностно-смысловом </a:t>
                      </a:r>
                      <a:r>
                        <a:rPr lang="ru-RU" sz="1600" dirty="0" smtClean="0">
                          <a:effectLst/>
                        </a:rPr>
                        <a:t>самоопределении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924" marR="56924" marT="0" marB="0"/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457200" y="274638"/>
            <a:ext cx="8229600" cy="1145133"/>
          </a:xfrm>
          <a:prstGeom prst="rect">
            <a:avLst/>
          </a:prstGeom>
        </p:spPr>
        <p:txBody>
          <a:bodyPr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453535" y="112805"/>
            <a:ext cx="70567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/>
              <a:t>ОТЗЫВ о занятии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927338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>
            <a:noAutofit/>
          </a:bodyPr>
          <a:lstStyle/>
          <a:p>
            <a:pPr algn="ctr"/>
            <a:r>
              <a:rPr lang="ru-RU" sz="3600" dirty="0"/>
              <a:t>Урок/занятие помогло обучающимся в ценностно-смысловом самоопределении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036496" cy="506916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3300" b="1" dirty="0" smtClean="0">
                <a:solidFill>
                  <a:schemeClr val="accent3"/>
                </a:solidFill>
              </a:rPr>
              <a:t>ОК 03. </a:t>
            </a:r>
            <a:r>
              <a:rPr lang="ru-RU" sz="3300" dirty="0" smtClean="0">
                <a:solidFill>
                  <a:srgbClr val="00B050"/>
                </a:solidFill>
              </a:rPr>
              <a:t>Планировать и реализовывать собственное профессиональное и личностное развитие, предпринимательскую деятельность в профессиональной сфере, использовать знания по финансовой грамотности в различных жизненных ситуациях</a:t>
            </a:r>
          </a:p>
          <a:p>
            <a:pPr marL="0" indent="0">
              <a:buNone/>
            </a:pPr>
            <a:r>
              <a:rPr lang="ru-RU" sz="3300" b="1" dirty="0" smtClean="0">
                <a:solidFill>
                  <a:schemeClr val="accent3"/>
                </a:solidFill>
              </a:rPr>
              <a:t>ОК 06. </a:t>
            </a:r>
            <a:r>
              <a:rPr lang="ru-RU" sz="3300" dirty="0" smtClean="0"/>
              <a:t>Проявлять гражданско-патриотическую позицию, демонстрировать осознанное поведение на основе традиционных общечеловеческих ценностей, в том числе с учетом гармонизации межнациональных и межрелигиозных отношений, применять стандарты антикоррупционного поведения</a:t>
            </a:r>
          </a:p>
          <a:p>
            <a:pPr marL="0" indent="0">
              <a:buNone/>
            </a:pPr>
            <a:r>
              <a:rPr lang="ru-RU" sz="3300" b="1" dirty="0" smtClean="0">
                <a:solidFill>
                  <a:schemeClr val="accent3"/>
                </a:solidFill>
              </a:rPr>
              <a:t>ОК 07. </a:t>
            </a:r>
            <a:r>
              <a:rPr lang="ru-RU" sz="3300" dirty="0" smtClean="0">
                <a:solidFill>
                  <a:srgbClr val="00B050"/>
                </a:solidFill>
              </a:rPr>
              <a:t>Содействовать сохранению окружающей среды, ресурсосбережению, применять знания об изменении климата, принципы бережливого производства, эффективно действовать в чрезвычайных ситуациях</a:t>
            </a:r>
          </a:p>
          <a:p>
            <a:pPr marL="0" indent="0">
              <a:buNone/>
            </a:pPr>
            <a:r>
              <a:rPr lang="ru-RU" sz="3300" b="1" dirty="0" smtClean="0">
                <a:solidFill>
                  <a:schemeClr val="accent3"/>
                </a:solidFill>
              </a:rPr>
              <a:t>ОК 08.</a:t>
            </a:r>
            <a:r>
              <a:rPr lang="ru-RU" sz="3300" dirty="0" smtClean="0"/>
              <a:t> Использовать средства физической культуры для сохранения и укрепления здоровья в процессе профессиональной деятельности и поддержания необходимого уровня физической подготовленности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3954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8229600" cy="229026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Цели урока/занятия, его план были открыты обучающимся, конкретны и </a:t>
            </a:r>
            <a:r>
              <a:rPr lang="ru-RU" dirty="0" err="1"/>
              <a:t>побудительны</a:t>
            </a:r>
            <a:r>
              <a:rPr lang="ru-RU" dirty="0"/>
              <a:t> для них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492896"/>
            <a:ext cx="8013576" cy="3877891"/>
          </a:xfrm>
        </p:spPr>
        <p:txBody>
          <a:bodyPr>
            <a:normAutofit fontScale="92500" lnSpcReduction="10000"/>
          </a:bodyPr>
          <a:lstStyle/>
          <a:p>
            <a:r>
              <a:rPr lang="ru-RU" sz="3800" dirty="0" smtClean="0"/>
              <a:t>Цель обучающегося отличается от цели педагога</a:t>
            </a:r>
          </a:p>
          <a:p>
            <a:r>
              <a:rPr lang="ru-RU" sz="3800" dirty="0" smtClean="0"/>
              <a:t>Выражается в виде деятельности и продукта этой </a:t>
            </a:r>
            <a:r>
              <a:rPr lang="ru-RU" sz="3800" dirty="0" smtClean="0"/>
              <a:t>деятельности</a:t>
            </a:r>
          </a:p>
          <a:p>
            <a:r>
              <a:rPr lang="ru-RU" sz="3800" dirty="0" smtClean="0"/>
              <a:t>Определяет процедуру оценивания</a:t>
            </a:r>
            <a:endParaRPr lang="ru-RU" sz="3800" dirty="0" smtClean="0"/>
          </a:p>
          <a:p>
            <a:r>
              <a:rPr lang="ru-RU" sz="3800" dirty="0"/>
              <a:t>Д</a:t>
            </a:r>
            <a:r>
              <a:rPr lang="ru-RU" sz="3800" dirty="0" smtClean="0"/>
              <a:t>олжна мотивировать на работу на уроке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7876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Замысел урока/занятия реализован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2060848"/>
            <a:ext cx="7498080" cy="4032448"/>
          </a:xfrm>
        </p:spPr>
        <p:txBody>
          <a:bodyPr>
            <a:normAutofit/>
          </a:bodyPr>
          <a:lstStyle/>
          <a:p>
            <a:r>
              <a:rPr lang="ru-RU" sz="4400" dirty="0" smtClean="0"/>
              <a:t>Что </a:t>
            </a:r>
            <a:r>
              <a:rPr lang="ru-RU" sz="4400" dirty="0"/>
              <a:t>в</a:t>
            </a:r>
            <a:r>
              <a:rPr lang="ru-RU" sz="4400" dirty="0" smtClean="0"/>
              <a:t>ы планировали</a:t>
            </a:r>
          </a:p>
          <a:p>
            <a:r>
              <a:rPr lang="ru-RU" sz="4400" dirty="0" smtClean="0"/>
              <a:t>Достигли или нет</a:t>
            </a:r>
          </a:p>
          <a:p>
            <a:r>
              <a:rPr lang="ru-RU" sz="4400" dirty="0"/>
              <a:t>И</a:t>
            </a:r>
            <a:r>
              <a:rPr lang="ru-RU" sz="4400" dirty="0" smtClean="0"/>
              <a:t>з чего видно, что достигли (показатели достижения)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730956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Проблемный характер изложения учебного материала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700808"/>
            <a:ext cx="8856984" cy="49580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600" b="1" dirty="0">
                <a:solidFill>
                  <a:srgbClr val="FF0000"/>
                </a:solidFill>
              </a:rPr>
              <a:t>Проблемное</a:t>
            </a:r>
            <a:r>
              <a:rPr lang="ru-RU" sz="3600" dirty="0">
                <a:solidFill>
                  <a:srgbClr val="FF0000"/>
                </a:solidFill>
              </a:rPr>
              <a:t> </a:t>
            </a:r>
            <a:r>
              <a:rPr lang="ru-RU" sz="3600" b="1" dirty="0">
                <a:solidFill>
                  <a:srgbClr val="FF0000"/>
                </a:solidFill>
              </a:rPr>
              <a:t>изложение</a:t>
            </a:r>
            <a:r>
              <a:rPr lang="ru-RU" sz="3600" dirty="0"/>
              <a:t> - </a:t>
            </a:r>
            <a:r>
              <a:rPr lang="ru-RU" sz="3600" dirty="0" smtClean="0"/>
              <a:t>активизирующее </a:t>
            </a:r>
            <a:r>
              <a:rPr lang="ru-RU" sz="3600" b="1" dirty="0" smtClean="0"/>
              <a:t>изложение</a:t>
            </a:r>
            <a:r>
              <a:rPr lang="ru-RU" sz="3600" dirty="0"/>
              <a:t>, когда </a:t>
            </a:r>
            <a:r>
              <a:rPr lang="ru-RU" sz="3600" dirty="0" smtClean="0"/>
              <a:t>педагог </a:t>
            </a:r>
            <a:r>
              <a:rPr lang="ru-RU" sz="3600" dirty="0"/>
              <a:t>в ходе сообщения новых знаний систематически создает </a:t>
            </a:r>
            <a:r>
              <a:rPr lang="ru-RU" sz="3600" b="1" dirty="0"/>
              <a:t>проблемные</a:t>
            </a:r>
            <a:r>
              <a:rPr lang="ru-RU" sz="3600" dirty="0"/>
              <a:t> ситуации, ставит вопросы и указывает пути решения </a:t>
            </a:r>
            <a:r>
              <a:rPr lang="ru-RU" sz="3600" b="1" dirty="0"/>
              <a:t>учебных</a:t>
            </a:r>
            <a:r>
              <a:rPr lang="ru-RU" sz="3600" dirty="0"/>
              <a:t> проблем, постоянно побуждая </a:t>
            </a:r>
            <a:r>
              <a:rPr lang="ru-RU" sz="3600" dirty="0" smtClean="0"/>
              <a:t>обучающихся </a:t>
            </a:r>
            <a:r>
              <a:rPr lang="ru-RU" sz="3600" dirty="0"/>
              <a:t>к самостоятельной познавательной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2861166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008" y="332656"/>
            <a:ext cx="8928992" cy="207424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Обучающиеся имели возможность выбора форм и средств работы, вариантов представления результатов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708920"/>
            <a:ext cx="8424936" cy="25922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4000" b="1" dirty="0">
                <a:solidFill>
                  <a:srgbClr val="FF0000"/>
                </a:solidFill>
              </a:rPr>
              <a:t>ОК 01. </a:t>
            </a:r>
            <a:r>
              <a:rPr lang="ru-RU" sz="4000" dirty="0"/>
              <a:t>Выбирать способы решения задач профессиональной деятельности применительно к различным контекстам</a:t>
            </a:r>
          </a:p>
        </p:txBody>
      </p:sp>
    </p:spTree>
    <p:extLst>
      <p:ext uri="{BB962C8B-B14F-4D97-AF65-F5344CB8AC3E}">
        <p14:creationId xmlns:p14="http://schemas.microsoft.com/office/powerpoint/2010/main" val="751969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67735"/>
          </a:xfrm>
        </p:spPr>
        <p:txBody>
          <a:bodyPr>
            <a:normAutofit/>
          </a:bodyPr>
          <a:lstStyle/>
          <a:p>
            <a:pPr algn="ctr"/>
            <a:r>
              <a:rPr lang="ru-RU" sz="3400" dirty="0"/>
              <a:t>Созданы условия для мотивации деятельности и актуализации опыта обучающихся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084" y="1196752"/>
            <a:ext cx="9111916" cy="56612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Приемы мотивации</a:t>
            </a:r>
          </a:p>
          <a:p>
            <a:r>
              <a:rPr lang="ru-RU" sz="2800" dirty="0" smtClean="0"/>
              <a:t>апелляция </a:t>
            </a:r>
            <a:r>
              <a:rPr lang="ru-RU" sz="2800" dirty="0"/>
              <a:t>к жизненному </a:t>
            </a:r>
            <a:r>
              <a:rPr lang="ru-RU" sz="2800" dirty="0" smtClean="0"/>
              <a:t>опыту обучающихся</a:t>
            </a:r>
          </a:p>
          <a:p>
            <a:r>
              <a:rPr lang="ru-RU" sz="2800" dirty="0">
                <a:solidFill>
                  <a:srgbClr val="00B050"/>
                </a:solidFill>
              </a:rPr>
              <a:t>ссылка на то, что приобретаемое сегодня знание понадобится при изучении какого то последующего материала, важность овладения которым сомнения не </a:t>
            </a:r>
            <a:r>
              <a:rPr lang="ru-RU" sz="2800" dirty="0" smtClean="0">
                <a:solidFill>
                  <a:srgbClr val="00B050"/>
                </a:solidFill>
              </a:rPr>
              <a:t>вызывает</a:t>
            </a:r>
          </a:p>
          <a:p>
            <a:r>
              <a:rPr lang="ru-RU" sz="2800" dirty="0"/>
              <a:t>создание проблемной ситуации или разрешение </a:t>
            </a:r>
            <a:r>
              <a:rPr lang="ru-RU" sz="2800" dirty="0" smtClean="0"/>
              <a:t>парадоксов</a:t>
            </a:r>
          </a:p>
          <a:p>
            <a:r>
              <a:rPr lang="ru-RU" sz="2800" dirty="0">
                <a:solidFill>
                  <a:srgbClr val="00B050"/>
                </a:solidFill>
              </a:rPr>
              <a:t>ролевой </a:t>
            </a:r>
            <a:r>
              <a:rPr lang="ru-RU" sz="2800" dirty="0" smtClean="0">
                <a:solidFill>
                  <a:srgbClr val="00B050"/>
                </a:solidFill>
              </a:rPr>
              <a:t>подход (в </a:t>
            </a:r>
            <a:r>
              <a:rPr lang="ru-RU" sz="2800" dirty="0" err="1" smtClean="0">
                <a:solidFill>
                  <a:srgbClr val="00B050"/>
                </a:solidFill>
              </a:rPr>
              <a:t>т.ч</a:t>
            </a:r>
            <a:r>
              <a:rPr lang="ru-RU" sz="2800" dirty="0" smtClean="0">
                <a:solidFill>
                  <a:srgbClr val="00B050"/>
                </a:solidFill>
              </a:rPr>
              <a:t>. </a:t>
            </a:r>
            <a:r>
              <a:rPr lang="ru-RU" sz="2800" dirty="0">
                <a:solidFill>
                  <a:srgbClr val="00B050"/>
                </a:solidFill>
              </a:rPr>
              <a:t>д</a:t>
            </a:r>
            <a:r>
              <a:rPr lang="ru-RU" sz="2800" dirty="0" smtClean="0">
                <a:solidFill>
                  <a:srgbClr val="00B050"/>
                </a:solidFill>
              </a:rPr>
              <a:t>еловая игра)</a:t>
            </a:r>
          </a:p>
          <a:p>
            <a:r>
              <a:rPr lang="ru-RU" sz="2800" dirty="0"/>
              <a:t>решение нестандартных задач на смекалку и </a:t>
            </a:r>
            <a:r>
              <a:rPr lang="ru-RU" sz="2800" dirty="0" smtClean="0"/>
              <a:t>логику</a:t>
            </a:r>
          </a:p>
          <a:p>
            <a:r>
              <a:rPr lang="ru-RU" sz="2800" dirty="0">
                <a:solidFill>
                  <a:srgbClr val="00B050"/>
                </a:solidFill>
              </a:rPr>
              <a:t>игры и конкурсы</a:t>
            </a:r>
            <a:endParaRPr lang="ru-RU" sz="2800" dirty="0" smtClean="0">
              <a:solidFill>
                <a:srgbClr val="00B050"/>
              </a:solidFill>
            </a:endParaRPr>
          </a:p>
          <a:p>
            <a:r>
              <a:rPr lang="ru-RU" sz="2800" dirty="0"/>
              <a:t>т</a:t>
            </a:r>
            <a:r>
              <a:rPr lang="ru-RU" sz="2800" dirty="0" smtClean="0"/>
              <a:t>ворческие задания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33986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2038353"/>
              </p:ext>
            </p:extLst>
          </p:nvPr>
        </p:nvGraphicFramePr>
        <p:xfrm>
          <a:off x="107504" y="116632"/>
          <a:ext cx="8568952" cy="32219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68952"/>
              </a:tblGrid>
              <a:tr h="6072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Урок/занятие способствовал(о) формированию ключевых компетенций: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63529">
                <a:tc>
                  <a:txBody>
                    <a:bodyPr/>
                    <a:lstStyle/>
                    <a:p>
                      <a:pPr marL="290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solidFill>
                            <a:schemeClr val="accent3"/>
                          </a:solidFill>
                          <a:effectLst/>
                        </a:rPr>
                        <a:t>в предметной </a:t>
                      </a:r>
                      <a:r>
                        <a:rPr lang="ru-RU" sz="2200" dirty="0" smtClean="0">
                          <a:solidFill>
                            <a:schemeClr val="accent3"/>
                          </a:solidFill>
                          <a:effectLst/>
                        </a:rPr>
                        <a:t>области</a:t>
                      </a:r>
                      <a:r>
                        <a:rPr lang="ru-RU" sz="2200" dirty="0">
                          <a:solidFill>
                            <a:schemeClr val="accent3"/>
                          </a:solidFill>
                          <a:effectLst/>
                        </a:rPr>
                        <a:t> </a:t>
                      </a:r>
                      <a:endParaRPr lang="ru-RU" sz="2200" dirty="0">
                        <a:solidFill>
                          <a:schemeClr val="accent3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22930">
                <a:tc>
                  <a:txBody>
                    <a:bodyPr/>
                    <a:lstStyle/>
                    <a:p>
                      <a:pPr marL="290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solidFill>
                            <a:schemeClr val="accent3"/>
                          </a:solidFill>
                          <a:effectLst/>
                        </a:rPr>
                        <a:t>в проектно-аналитической и/или исследовательской </a:t>
                      </a:r>
                      <a:r>
                        <a:rPr lang="ru-RU" sz="2200" dirty="0" smtClean="0">
                          <a:solidFill>
                            <a:schemeClr val="accent3"/>
                          </a:solidFill>
                          <a:effectLst/>
                        </a:rPr>
                        <a:t>деятельности</a:t>
                      </a:r>
                      <a:r>
                        <a:rPr lang="ru-RU" sz="2200" dirty="0">
                          <a:solidFill>
                            <a:schemeClr val="accent3"/>
                          </a:solidFill>
                          <a:effectLst/>
                        </a:rPr>
                        <a:t> </a:t>
                      </a:r>
                      <a:endParaRPr lang="ru-RU" sz="2200" dirty="0">
                        <a:solidFill>
                          <a:schemeClr val="accent3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22930">
                <a:tc>
                  <a:txBody>
                    <a:bodyPr/>
                    <a:lstStyle/>
                    <a:p>
                      <a:pPr marL="290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solidFill>
                            <a:schemeClr val="accent3"/>
                          </a:solidFill>
                          <a:effectLst/>
                        </a:rPr>
                        <a:t>в организаторской </a:t>
                      </a:r>
                      <a:r>
                        <a:rPr lang="ru-RU" sz="2200" dirty="0" smtClean="0">
                          <a:solidFill>
                            <a:schemeClr val="accent3"/>
                          </a:solidFill>
                          <a:effectLst/>
                        </a:rPr>
                        <a:t>деятельности</a:t>
                      </a:r>
                      <a:r>
                        <a:rPr lang="ru-RU" sz="2200" dirty="0">
                          <a:solidFill>
                            <a:schemeClr val="accent3"/>
                          </a:solidFill>
                          <a:effectLst/>
                        </a:rPr>
                        <a:t> </a:t>
                      </a:r>
                      <a:endParaRPr lang="ru-RU" sz="2200" dirty="0">
                        <a:solidFill>
                          <a:schemeClr val="accent3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22930">
                <a:tc>
                  <a:txBody>
                    <a:bodyPr/>
                    <a:lstStyle/>
                    <a:p>
                      <a:pPr marL="290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solidFill>
                            <a:schemeClr val="accent3"/>
                          </a:solidFill>
                          <a:effectLst/>
                        </a:rPr>
                        <a:t>в плане продолжения образования и  эффективного </a:t>
                      </a:r>
                      <a:r>
                        <a:rPr lang="ru-RU" sz="2200" dirty="0" smtClean="0">
                          <a:solidFill>
                            <a:schemeClr val="accent3"/>
                          </a:solidFill>
                          <a:effectLst/>
                        </a:rPr>
                        <a:t>самообразования</a:t>
                      </a:r>
                      <a:r>
                        <a:rPr lang="ru-RU" sz="2200" dirty="0">
                          <a:solidFill>
                            <a:schemeClr val="accent3"/>
                          </a:solidFill>
                          <a:effectLst/>
                        </a:rPr>
                        <a:t> </a:t>
                      </a:r>
                      <a:endParaRPr lang="ru-RU" sz="2200" dirty="0">
                        <a:solidFill>
                          <a:schemeClr val="accent3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251406"/>
              </p:ext>
            </p:extLst>
          </p:nvPr>
        </p:nvGraphicFramePr>
        <p:xfrm>
          <a:off x="467544" y="3501008"/>
          <a:ext cx="8568952" cy="32012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68952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</a:rPr>
                        <a:t>Урок/занятие способствовало  развитию  качеств личности: 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873616">
                <a:tc>
                  <a:txBody>
                    <a:bodyPr/>
                    <a:lstStyle/>
                    <a:p>
                      <a:pPr marL="290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err="1">
                          <a:solidFill>
                            <a:schemeClr val="accent3"/>
                          </a:solidFill>
                          <a:effectLst/>
                        </a:rPr>
                        <a:t>коммуникативность</a:t>
                      </a:r>
                      <a:r>
                        <a:rPr lang="ru-RU" sz="2200" dirty="0">
                          <a:solidFill>
                            <a:schemeClr val="accent3"/>
                          </a:solidFill>
                          <a:effectLst/>
                        </a:rPr>
                        <a:t>, способность к эффективному личностному общению, регулированию </a:t>
                      </a:r>
                      <a:r>
                        <a:rPr lang="ru-RU" sz="2200" dirty="0" smtClean="0">
                          <a:solidFill>
                            <a:schemeClr val="accent3"/>
                          </a:solidFill>
                          <a:effectLst/>
                        </a:rPr>
                        <a:t>конфликтов</a:t>
                      </a:r>
                      <a:r>
                        <a:rPr lang="ru-RU" sz="2200" dirty="0">
                          <a:solidFill>
                            <a:schemeClr val="accent3"/>
                          </a:solidFill>
                          <a:effectLst/>
                        </a:rPr>
                        <a:t> </a:t>
                      </a:r>
                      <a:endParaRPr lang="ru-RU" sz="2200" dirty="0">
                        <a:solidFill>
                          <a:schemeClr val="accent3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19154">
                <a:tc>
                  <a:txBody>
                    <a:bodyPr/>
                    <a:lstStyle/>
                    <a:p>
                      <a:pPr marL="290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solidFill>
                            <a:schemeClr val="accent3"/>
                          </a:solidFill>
                          <a:effectLst/>
                        </a:rPr>
                        <a:t>критическое </a:t>
                      </a:r>
                      <a:r>
                        <a:rPr lang="ru-RU" sz="2200" dirty="0" smtClean="0">
                          <a:solidFill>
                            <a:schemeClr val="accent3"/>
                          </a:solidFill>
                          <a:effectLst/>
                        </a:rPr>
                        <a:t>мышление</a:t>
                      </a:r>
                      <a:r>
                        <a:rPr lang="ru-RU" sz="2200" dirty="0">
                          <a:solidFill>
                            <a:schemeClr val="accent3"/>
                          </a:solidFill>
                          <a:effectLst/>
                        </a:rPr>
                        <a:t> </a:t>
                      </a:r>
                      <a:endParaRPr lang="ru-RU" sz="2200" dirty="0">
                        <a:solidFill>
                          <a:schemeClr val="accent3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60730">
                <a:tc>
                  <a:txBody>
                    <a:bodyPr/>
                    <a:lstStyle/>
                    <a:p>
                      <a:pPr marL="290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solidFill>
                            <a:schemeClr val="accent3"/>
                          </a:solidFill>
                          <a:effectLst/>
                        </a:rPr>
                        <a:t>креативность, установка на </a:t>
                      </a:r>
                      <a:r>
                        <a:rPr lang="ru-RU" sz="2200" dirty="0" smtClean="0">
                          <a:solidFill>
                            <a:schemeClr val="accent3"/>
                          </a:solidFill>
                          <a:effectLst/>
                        </a:rPr>
                        <a:t>творчество</a:t>
                      </a:r>
                      <a:r>
                        <a:rPr lang="ru-RU" sz="2200" dirty="0">
                          <a:solidFill>
                            <a:schemeClr val="accent3"/>
                          </a:solidFill>
                          <a:effectLst/>
                        </a:rPr>
                        <a:t> </a:t>
                      </a:r>
                      <a:endParaRPr lang="ru-RU" sz="2200" dirty="0">
                        <a:solidFill>
                          <a:schemeClr val="accent3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74314">
                <a:tc>
                  <a:txBody>
                    <a:bodyPr/>
                    <a:lstStyle/>
                    <a:p>
                      <a:pPr marL="290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solidFill>
                            <a:schemeClr val="accent3"/>
                          </a:solidFill>
                          <a:effectLst/>
                        </a:rPr>
                        <a:t>самостоятельность и </a:t>
                      </a:r>
                      <a:r>
                        <a:rPr lang="ru-RU" sz="2200" dirty="0" smtClean="0">
                          <a:solidFill>
                            <a:schemeClr val="accent3"/>
                          </a:solidFill>
                          <a:effectLst/>
                        </a:rPr>
                        <a:t>ответственность</a:t>
                      </a:r>
                      <a:r>
                        <a:rPr lang="ru-RU" sz="2200" dirty="0">
                          <a:solidFill>
                            <a:schemeClr val="accent3"/>
                          </a:solidFill>
                          <a:effectLst/>
                        </a:rPr>
                        <a:t> </a:t>
                      </a:r>
                      <a:endParaRPr lang="ru-RU" sz="2200" dirty="0">
                        <a:solidFill>
                          <a:schemeClr val="accent3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87898">
                <a:tc>
                  <a:txBody>
                    <a:bodyPr/>
                    <a:lstStyle/>
                    <a:p>
                      <a:pPr marL="290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err="1">
                          <a:solidFill>
                            <a:schemeClr val="accent3"/>
                          </a:solidFill>
                          <a:effectLst/>
                        </a:rPr>
                        <a:t>рефлексивность</a:t>
                      </a:r>
                      <a:r>
                        <a:rPr lang="ru-RU" sz="2200" dirty="0">
                          <a:solidFill>
                            <a:schemeClr val="accent3"/>
                          </a:solidFill>
                          <a:effectLst/>
                        </a:rPr>
                        <a:t>, способность к самооценке и </a:t>
                      </a:r>
                      <a:r>
                        <a:rPr lang="ru-RU" sz="2200" dirty="0" smtClean="0">
                          <a:solidFill>
                            <a:schemeClr val="accent3"/>
                          </a:solidFill>
                          <a:effectLst/>
                        </a:rPr>
                        <a:t>самоанализу</a:t>
                      </a:r>
                      <a:r>
                        <a:rPr lang="ru-RU" sz="2200" dirty="0">
                          <a:solidFill>
                            <a:schemeClr val="accent3"/>
                          </a:solidFill>
                          <a:effectLst/>
                        </a:rPr>
                        <a:t> </a:t>
                      </a:r>
                      <a:endParaRPr lang="ru-RU" sz="2200" dirty="0">
                        <a:solidFill>
                          <a:schemeClr val="accent3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4820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107504" y="116632"/>
            <a:ext cx="8784976" cy="674136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100" b="1" dirty="0">
                <a:solidFill>
                  <a:schemeClr val="accent3"/>
                </a:solidFill>
              </a:rPr>
              <a:t>ОК 01.</a:t>
            </a:r>
            <a:r>
              <a:rPr lang="ru-RU" sz="2100" dirty="0"/>
              <a:t> Выбирать способы решения задач профессиональной деятельности применительно к различным </a:t>
            </a:r>
            <a:r>
              <a:rPr lang="ru-RU" sz="2100" dirty="0" smtClean="0"/>
              <a:t>контекстам</a:t>
            </a:r>
            <a:br>
              <a:rPr lang="ru-RU" sz="2100" dirty="0" smtClean="0"/>
            </a:br>
            <a:r>
              <a:rPr lang="ru-RU" sz="2100" b="1" dirty="0">
                <a:solidFill>
                  <a:schemeClr val="accent3"/>
                </a:solidFill>
              </a:rPr>
              <a:t>ОК 02.</a:t>
            </a:r>
            <a:r>
              <a:rPr lang="ru-RU" sz="2100" dirty="0">
                <a:solidFill>
                  <a:srgbClr val="00B050"/>
                </a:solidFill>
              </a:rPr>
              <a:t> Использовать современные средства поиска, анализа и интерпретации информации и информационные технологии для выполнения задач профессиональной </a:t>
            </a:r>
            <a:r>
              <a:rPr lang="ru-RU" sz="2100" dirty="0" smtClean="0">
                <a:solidFill>
                  <a:srgbClr val="00B050"/>
                </a:solidFill>
              </a:rPr>
              <a:t>деятельности</a:t>
            </a:r>
            <a:r>
              <a:rPr lang="ru-RU" sz="2100" dirty="0">
                <a:solidFill>
                  <a:srgbClr val="00B050"/>
                </a:solidFill>
              </a:rPr>
              <a:t/>
            </a:r>
            <a:br>
              <a:rPr lang="ru-RU" sz="2100" dirty="0">
                <a:solidFill>
                  <a:srgbClr val="00B050"/>
                </a:solidFill>
              </a:rPr>
            </a:br>
            <a:r>
              <a:rPr lang="ru-RU" sz="2100" b="1" dirty="0">
                <a:solidFill>
                  <a:schemeClr val="accent3"/>
                </a:solidFill>
              </a:rPr>
              <a:t>ОК 03. </a:t>
            </a:r>
            <a:r>
              <a:rPr lang="ru-RU" sz="2100" dirty="0"/>
              <a:t>Планировать и реализовывать собственное профессиональное и личностное развитие, предпринимательскую деятельность в профессиональной сфере, использовать знания по финансовой грамотности в различных жизненных </a:t>
            </a:r>
            <a:r>
              <a:rPr lang="ru-RU" sz="2100" dirty="0" smtClean="0"/>
              <a:t>ситуациях</a:t>
            </a:r>
            <a:r>
              <a:rPr lang="ru-RU" sz="2100" dirty="0"/>
              <a:t/>
            </a:r>
            <a:br>
              <a:rPr lang="ru-RU" sz="2100" dirty="0"/>
            </a:br>
            <a:r>
              <a:rPr lang="ru-RU" sz="2100" b="1" dirty="0">
                <a:solidFill>
                  <a:schemeClr val="accent3"/>
                </a:solidFill>
              </a:rPr>
              <a:t>ОК 04. </a:t>
            </a:r>
            <a:r>
              <a:rPr lang="ru-RU" sz="2100" dirty="0">
                <a:solidFill>
                  <a:srgbClr val="00B050"/>
                </a:solidFill>
              </a:rPr>
              <a:t>Эффективно взаимодействовать и работать в коллективе </a:t>
            </a:r>
            <a:r>
              <a:rPr lang="ru-RU" sz="2100" dirty="0" smtClean="0">
                <a:solidFill>
                  <a:srgbClr val="00B050"/>
                </a:solidFill>
              </a:rPr>
              <a:t>и команде</a:t>
            </a:r>
          </a:p>
          <a:p>
            <a:pPr marL="0" indent="0" algn="just">
              <a:buNone/>
            </a:pPr>
            <a:r>
              <a:rPr lang="ru-RU" sz="2100" b="1" dirty="0">
                <a:solidFill>
                  <a:schemeClr val="accent3"/>
                </a:solidFill>
              </a:rPr>
              <a:t>ОК 05. </a:t>
            </a:r>
            <a:r>
              <a:rPr lang="ru-RU" sz="2100" dirty="0"/>
              <a:t>Осуществлять устную и письменную коммуникацию на государственном языке Российской Федерации с учетом особенностей социального и культурного </a:t>
            </a:r>
            <a:r>
              <a:rPr lang="ru-RU" sz="2100" dirty="0" smtClean="0"/>
              <a:t>контекста</a:t>
            </a:r>
            <a:endParaRPr lang="ru-RU" sz="2100" dirty="0"/>
          </a:p>
          <a:p>
            <a:pPr marL="0" indent="0" algn="just">
              <a:buNone/>
            </a:pPr>
            <a:r>
              <a:rPr lang="ru-RU" sz="2100" b="1" dirty="0" smtClean="0">
                <a:solidFill>
                  <a:schemeClr val="accent3"/>
                </a:solidFill>
              </a:rPr>
              <a:t>ОК </a:t>
            </a:r>
            <a:r>
              <a:rPr lang="ru-RU" sz="2100" b="1" dirty="0">
                <a:solidFill>
                  <a:schemeClr val="accent3"/>
                </a:solidFill>
              </a:rPr>
              <a:t>07. </a:t>
            </a:r>
            <a:r>
              <a:rPr lang="ru-RU" sz="2100" dirty="0">
                <a:solidFill>
                  <a:srgbClr val="00B050"/>
                </a:solidFill>
              </a:rPr>
              <a:t>Содействовать сохранению окружающей среды, ресурсосбережению, применять знания об изменении климата, принципы бережливого производства, эффективно действовать в чрезвычайных </a:t>
            </a:r>
            <a:r>
              <a:rPr lang="ru-RU" sz="2100" dirty="0" smtClean="0">
                <a:solidFill>
                  <a:srgbClr val="00B050"/>
                </a:solidFill>
              </a:rPr>
              <a:t>ситуациях</a:t>
            </a:r>
            <a:endParaRPr lang="ru-RU" sz="2100" dirty="0">
              <a:solidFill>
                <a:srgbClr val="00B050"/>
              </a:solidFill>
            </a:endParaRPr>
          </a:p>
          <a:p>
            <a:pPr marL="0" indent="0" algn="just">
              <a:buNone/>
            </a:pPr>
            <a:r>
              <a:rPr lang="ru-RU" sz="2100" b="1" dirty="0" smtClean="0">
                <a:solidFill>
                  <a:schemeClr val="accent3"/>
                </a:solidFill>
              </a:rPr>
              <a:t>ОК </a:t>
            </a:r>
            <a:r>
              <a:rPr lang="ru-RU" sz="2100" b="1" dirty="0">
                <a:solidFill>
                  <a:schemeClr val="accent3"/>
                </a:solidFill>
              </a:rPr>
              <a:t>09. </a:t>
            </a:r>
            <a:r>
              <a:rPr lang="ru-RU" sz="2100" dirty="0"/>
              <a:t>Пользоваться профессиональной документацией на государственном и иностранном </a:t>
            </a:r>
            <a:r>
              <a:rPr lang="ru-RU" sz="2100" dirty="0" smtClean="0"/>
              <a:t>языках</a:t>
            </a:r>
            <a:r>
              <a:rPr lang="ru-RU" sz="2200" dirty="0" smtClean="0">
                <a:solidFill>
                  <a:srgbClr val="00B050"/>
                </a:solidFill>
              </a:rPr>
              <a:t/>
            </a:r>
            <a:br>
              <a:rPr lang="ru-RU" sz="2200" dirty="0" smtClean="0">
                <a:solidFill>
                  <a:srgbClr val="00B050"/>
                </a:solidFill>
              </a:rPr>
            </a:br>
            <a:endParaRPr lang="ru-RU" sz="2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848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8220" y="29017"/>
            <a:ext cx="9144000" cy="1354162"/>
          </a:xfrm>
        </p:spPr>
        <p:txBody>
          <a:bodyPr>
            <a:normAutofit/>
          </a:bodyPr>
          <a:lstStyle/>
          <a:p>
            <a:pPr algn="ctr"/>
            <a:r>
              <a:rPr lang="ru-RU" sz="3600" dirty="0"/>
              <a:t>Урок/занятие способствовало расширению общекультурного кругозора</a:t>
            </a:r>
            <a:endParaRPr lang="ru-RU" sz="3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484784"/>
            <a:ext cx="9036496" cy="4968552"/>
          </a:xfrm>
        </p:spPr>
        <p:txBody>
          <a:bodyPr>
            <a:normAutofit/>
          </a:bodyPr>
          <a:lstStyle/>
          <a:p>
            <a:r>
              <a:rPr lang="ru-RU" b="1" dirty="0"/>
              <a:t>Общекультурный</a:t>
            </a:r>
            <a:r>
              <a:rPr lang="ru-RU" dirty="0"/>
              <a:t> </a:t>
            </a:r>
            <a:r>
              <a:rPr lang="ru-RU" b="1" dirty="0"/>
              <a:t>кругозор</a:t>
            </a:r>
            <a:r>
              <a:rPr lang="ru-RU" dirty="0"/>
              <a:t> </a:t>
            </a:r>
            <a:r>
              <a:rPr lang="ru-RU" dirty="0" smtClean="0"/>
              <a:t>– совокупность </a:t>
            </a:r>
            <a:r>
              <a:rPr lang="ru-RU" dirty="0"/>
              <a:t>знаний и навыков в различных областях культуры, которые являются основой для формирования образованного и развитого человека. Обладая </a:t>
            </a:r>
            <a:r>
              <a:rPr lang="ru-RU" b="1" dirty="0"/>
              <a:t>общекультурным</a:t>
            </a:r>
            <a:r>
              <a:rPr lang="ru-RU" dirty="0"/>
              <a:t> </a:t>
            </a:r>
            <a:r>
              <a:rPr lang="ru-RU" b="1" dirty="0"/>
              <a:t>кругозором</a:t>
            </a:r>
            <a:r>
              <a:rPr lang="ru-RU" dirty="0"/>
              <a:t>, человек может свободно ориентироваться в социальных и культурных средах, а также активно участвовать в культурной жизни общества.</a:t>
            </a:r>
          </a:p>
        </p:txBody>
      </p:sp>
    </p:spTree>
    <p:extLst>
      <p:ext uri="{BB962C8B-B14F-4D97-AF65-F5344CB8AC3E}">
        <p14:creationId xmlns:p14="http://schemas.microsoft.com/office/powerpoint/2010/main" val="22958741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102</TotalTime>
  <Words>476</Words>
  <Application>Microsoft Office PowerPoint</Application>
  <PresentationFormat>Экран (4:3)</PresentationFormat>
  <Paragraphs>99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Презентация PowerPoint</vt:lpstr>
      <vt:lpstr>Цели урока/занятия, его план были открыты обучающимся, конкретны и побудительны для них </vt:lpstr>
      <vt:lpstr>Замысел урока/занятия реализован</vt:lpstr>
      <vt:lpstr>Проблемный характер изложения учебного материала</vt:lpstr>
      <vt:lpstr>Обучающиеся имели возможность выбора форм и средств работы, вариантов представления результатов </vt:lpstr>
      <vt:lpstr>Созданы условия для мотивации деятельности и актуализации опыта обучающихся</vt:lpstr>
      <vt:lpstr>Презентация PowerPoint</vt:lpstr>
      <vt:lpstr>Презентация PowerPoint</vt:lpstr>
      <vt:lpstr>Урок/занятие способствовало расширению общекультурного кругозора</vt:lpstr>
      <vt:lpstr>Урок/занятие помогло обучающимся в ценностно-смысловом самоопределении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8</cp:revision>
  <dcterms:created xsi:type="dcterms:W3CDTF">2023-09-20T06:04:39Z</dcterms:created>
  <dcterms:modified xsi:type="dcterms:W3CDTF">2023-09-20T08:56:26Z</dcterms:modified>
</cp:coreProperties>
</file>